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524FD-BC73-4D42-9B55-7580A520291F}" v="2563" dt="2023-11-19T11:18:48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5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6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4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8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oggles&#10;&#10;Description automatically generated">
            <a:extLst>
              <a:ext uri="{FF2B5EF4-FFF2-40B4-BE49-F238E27FC236}">
                <a16:creationId xmlns:a16="http://schemas.microsoft.com/office/drawing/2014/main" id="{1C9416FF-5150-A661-A38A-877EE382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26" y="577403"/>
            <a:ext cx="4098587" cy="4565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04D8C-0646-1C11-1ED9-27AC4245230B}"/>
              </a:ext>
            </a:extLst>
          </p:cNvPr>
          <p:cNvSpPr txBox="1"/>
          <p:nvPr/>
        </p:nvSpPr>
        <p:spPr>
          <a:xfrm>
            <a:off x="3823415" y="4453943"/>
            <a:ext cx="5621091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i="1" err="1">
                <a:solidFill>
                  <a:schemeClr val="bg1"/>
                </a:solidFill>
                <a:latin typeface="Sitka Text"/>
                <a:cs typeface="Calibri"/>
              </a:rPr>
              <a:t>Apex</a:t>
            </a:r>
            <a:r>
              <a:rPr lang="en-US" sz="5400" i="1" err="1">
                <a:solidFill>
                  <a:schemeClr val="bg1">
                    <a:lumMod val="95000"/>
                  </a:schemeClr>
                </a:solidFill>
                <a:latin typeface="Sitka Text"/>
                <a:cs typeface="Calibri"/>
              </a:rPr>
              <a:t>S</a:t>
            </a:r>
            <a:r>
              <a:rPr lang="en-US" sz="4800" i="1" err="1">
                <a:solidFill>
                  <a:schemeClr val="bg1">
                    <a:lumMod val="95000"/>
                  </a:schemeClr>
                </a:solidFill>
                <a:latin typeface="Sitka Text"/>
                <a:cs typeface="Calibri"/>
              </a:rPr>
              <a:t>urgery</a:t>
            </a:r>
            <a:endParaRPr lang="en-US" sz="4800" i="1" err="1">
              <a:solidFill>
                <a:schemeClr val="bg1">
                  <a:lumMod val="95000"/>
                </a:schemeClr>
              </a:solidFill>
              <a:latin typeface="Sitka Tex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6950B-9D7E-9AA7-8566-356BC7ECC36C}"/>
              </a:ext>
            </a:extLst>
          </p:cNvPr>
          <p:cNvSpPr txBox="1"/>
          <p:nvPr/>
        </p:nvSpPr>
        <p:spPr>
          <a:xfrm>
            <a:off x="3369971" y="5376928"/>
            <a:ext cx="57686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ECECF1"/>
                </a:solidFill>
                <a:latin typeface="Arabic Typesetting"/>
                <a:ea typeface="+mn-lt"/>
                <a:cs typeface="+mn-lt"/>
              </a:rPr>
              <a:t>Refine Your Surgical Craft in Virtual Reality</a:t>
            </a:r>
            <a:endParaRPr lang="en-US" sz="3200" i="1" dirty="0">
              <a:latin typeface="Arabic Typesetting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AE4B-EF43-1363-53BB-299A9F4E9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Ce ne </a:t>
            </a:r>
            <a:r>
              <a:rPr lang="en-US" b="1" i="1" err="1">
                <a:solidFill>
                  <a:schemeClr val="bg1">
                    <a:lumMod val="95000"/>
                  </a:schemeClr>
                </a:solidFill>
                <a:cs typeface="Calibri"/>
              </a:rPr>
              <a:t>propunem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 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Digitalizarea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mediului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învățare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domeniul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medicinii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Ce ne </a:t>
            </a:r>
            <a:r>
              <a:rPr lang="en-US" b="1" i="1" err="1">
                <a:solidFill>
                  <a:schemeClr val="bg1">
                    <a:lumMod val="95000"/>
                  </a:schemeClr>
                </a:solidFill>
                <a:cs typeface="Calibri"/>
              </a:rPr>
              <a:t>diferențiază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Accesibilitatea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pe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telefon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a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unei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tehnologii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performante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  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O </a:t>
            </a:r>
            <a:r>
              <a:rPr lang="en-US" sz="2400" i="1" err="1">
                <a:solidFill>
                  <a:schemeClr val="bg1">
                    <a:lumMod val="95000"/>
                  </a:schemeClr>
                </a:solidFill>
                <a:cs typeface="Calibri"/>
              </a:rPr>
              <a:t>pereche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de </a:t>
            </a:r>
            <a:r>
              <a:rPr lang="en-US" sz="2400" i="1" err="1">
                <a:solidFill>
                  <a:schemeClr val="bg1">
                    <a:lumMod val="95000"/>
                  </a:schemeClr>
                </a:solidFill>
                <a:cs typeface="Calibri"/>
              </a:rPr>
              <a:t>manuși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cu feedback + pen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5" name="Picture 4" descr="A person wearing goggles&#10;&#10;Description automatically generated">
            <a:extLst>
              <a:ext uri="{FF2B5EF4-FFF2-40B4-BE49-F238E27FC236}">
                <a16:creationId xmlns:a16="http://schemas.microsoft.com/office/drawing/2014/main" id="{1E537562-FFEB-DD81-F7C0-F404E00E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69516-74DB-1DF1-9770-AE307C060DF1}"/>
              </a:ext>
            </a:extLst>
          </p:cNvPr>
          <p:cNvSpPr txBox="1"/>
          <p:nvPr/>
        </p:nvSpPr>
        <p:spPr>
          <a:xfrm>
            <a:off x="2356184" y="88983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5B7EC-21C6-DD44-82A4-9AE707073C71}"/>
              </a:ext>
            </a:extLst>
          </p:cNvPr>
          <p:cNvSpPr txBox="1"/>
          <p:nvPr/>
        </p:nvSpPr>
        <p:spPr>
          <a:xfrm>
            <a:off x="1389844" y="523204"/>
            <a:ext cx="4829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Scopul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 </a:t>
            </a:r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aplicației</a:t>
            </a:r>
          </a:p>
        </p:txBody>
      </p:sp>
    </p:spTree>
    <p:extLst>
      <p:ext uri="{BB962C8B-B14F-4D97-AF65-F5344CB8AC3E}">
        <p14:creationId xmlns:p14="http://schemas.microsoft.com/office/powerpoint/2010/main" val="15880163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oggles&#10;&#10;Description automatically generated">
            <a:extLst>
              <a:ext uri="{FF2B5EF4-FFF2-40B4-BE49-F238E27FC236}">
                <a16:creationId xmlns:a16="http://schemas.microsoft.com/office/drawing/2014/main" id="{CD90857D-4EA5-9D66-E847-8382CA51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818E-C2FE-B2FF-ED37-552F66E61B55}"/>
              </a:ext>
            </a:extLst>
          </p:cNvPr>
          <p:cNvSpPr txBox="1"/>
          <p:nvPr/>
        </p:nvSpPr>
        <p:spPr>
          <a:xfrm>
            <a:off x="1389844" y="523204"/>
            <a:ext cx="4829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Modalități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 de </a:t>
            </a:r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utilizare</a:t>
            </a:r>
          </a:p>
        </p:txBody>
      </p:sp>
      <p:pic>
        <p:nvPicPr>
          <p:cNvPr id="6" name="Picture 5" descr="A group of people wearing virtual reality goggles looking at a skeleton&#10;&#10;Description automatically generated">
            <a:extLst>
              <a:ext uri="{FF2B5EF4-FFF2-40B4-BE49-F238E27FC236}">
                <a16:creationId xmlns:a16="http://schemas.microsoft.com/office/drawing/2014/main" id="{812A376B-0B51-FEBF-1E91-03BA4141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05" y="2588295"/>
            <a:ext cx="4561267" cy="3022958"/>
          </a:xfrm>
          <a:prstGeom prst="rect">
            <a:avLst/>
          </a:prstGeom>
        </p:spPr>
      </p:pic>
      <p:pic>
        <p:nvPicPr>
          <p:cNvPr id="7" name="Picture 6" descr="A phone on a tripod&#10;&#10;Description automatically generated">
            <a:extLst>
              <a:ext uri="{FF2B5EF4-FFF2-40B4-BE49-F238E27FC236}">
                <a16:creationId xmlns:a16="http://schemas.microsoft.com/office/drawing/2014/main" id="{C8E62DB7-98D3-AE30-7B8B-6097F6C11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75" y="2680952"/>
            <a:ext cx="3463618" cy="2934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F875F-AE8A-D2BA-C403-E93A4B6D8443}"/>
              </a:ext>
            </a:extLst>
          </p:cNvPr>
          <p:cNvSpPr txBox="1"/>
          <p:nvPr/>
        </p:nvSpPr>
        <p:spPr>
          <a:xfrm>
            <a:off x="1566929" y="2015007"/>
            <a:ext cx="30050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Student Mode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  <a:latin typeface="Consola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A1DFA-5A31-1553-3CA7-87CE7D1333CD}"/>
              </a:ext>
            </a:extLst>
          </p:cNvPr>
          <p:cNvSpPr txBox="1"/>
          <p:nvPr/>
        </p:nvSpPr>
        <p:spPr>
          <a:xfrm>
            <a:off x="6688965" y="2020373"/>
            <a:ext cx="47624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University &amp; Hospital Mode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38080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87F-7207-87A6-8B9E-8F25F787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Funcționalități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:</a:t>
            </a:r>
          </a:p>
          <a:p>
            <a:pPr marL="457200" indent="-457200"/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Exersarea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abilităților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</a:p>
          <a:p>
            <a:pPr marL="457200" indent="-457200"/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AI scenario generator</a:t>
            </a:r>
            <a:endParaRPr lang="en-US" dirty="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pPr marL="457200" indent="-457200"/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Modalitate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de a-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ți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urmări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progresul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Monetizare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:</a:t>
            </a:r>
          </a:p>
          <a:p>
            <a:pPr marL="457200" indent="-457200"/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tip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abonament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(~10 euro luna/100 euro an) + kit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ustensile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cu haptic feedback (340 euro)</a:t>
            </a:r>
          </a:p>
        </p:txBody>
      </p:sp>
      <p:pic>
        <p:nvPicPr>
          <p:cNvPr id="7" name="Picture 6" descr="A person wearing goggles&#10;&#10;Description automatically generated">
            <a:extLst>
              <a:ext uri="{FF2B5EF4-FFF2-40B4-BE49-F238E27FC236}">
                <a16:creationId xmlns:a16="http://schemas.microsoft.com/office/drawing/2014/main" id="{2BE4F77C-60BF-FF17-EDCE-C3FC607C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B32C9C-007C-A201-AE1E-7ECCF72F0BFA}"/>
              </a:ext>
            </a:extLst>
          </p:cNvPr>
          <p:cNvSpPr txBox="1"/>
          <p:nvPr/>
        </p:nvSpPr>
        <p:spPr>
          <a:xfrm>
            <a:off x="1389844" y="523204"/>
            <a:ext cx="4829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Student Mode</a:t>
            </a:r>
          </a:p>
        </p:txBody>
      </p:sp>
      <p:pic>
        <p:nvPicPr>
          <p:cNvPr id="11" name="Picture 10" descr="A phone on a tripod&#10;&#10;Description automatically generated">
            <a:extLst>
              <a:ext uri="{FF2B5EF4-FFF2-40B4-BE49-F238E27FC236}">
                <a16:creationId xmlns:a16="http://schemas.microsoft.com/office/drawing/2014/main" id="{11BA9512-00D2-4897-940D-33808845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17" y="1066714"/>
            <a:ext cx="3463618" cy="29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17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1AA7-0890-9F2D-A176-F2311D7F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Funcționalități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 extra  </a:t>
            </a:r>
          </a:p>
          <a:p>
            <a:pPr marL="514350" indent="-514350"/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Posibilitatea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unei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surse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exterioare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(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profesor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/doctor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îndrumător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) de a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adăuga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complicații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 </a:t>
            </a:r>
            <a:r>
              <a:rPr lang="en-US" i="1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predefinite</a:t>
            </a:r>
            <a:endParaRPr lang="en-US" i="1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Monetizare</a:t>
            </a:r>
          </a:p>
          <a:p>
            <a:pPr lvl="1"/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Licență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+  kit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ustensile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cu haptic feedback (~20.000 euro an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pentru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 200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studenți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cs typeface="Calibri" panose="020F0502020204030204"/>
              </a:rPr>
              <a:t>)</a:t>
            </a:r>
          </a:p>
        </p:txBody>
      </p:sp>
      <p:pic>
        <p:nvPicPr>
          <p:cNvPr id="7" name="Picture 6" descr="A person wearing goggles&#10;&#10;Description automatically generated">
            <a:extLst>
              <a:ext uri="{FF2B5EF4-FFF2-40B4-BE49-F238E27FC236}">
                <a16:creationId xmlns:a16="http://schemas.microsoft.com/office/drawing/2014/main" id="{1BBC5CE3-0581-E4B0-9CD8-1A99023B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0B074-CDE6-0FB1-C2FA-EFF49FDC78E8}"/>
              </a:ext>
            </a:extLst>
          </p:cNvPr>
          <p:cNvSpPr txBox="1"/>
          <p:nvPr/>
        </p:nvSpPr>
        <p:spPr>
          <a:xfrm>
            <a:off x="1389844" y="523204"/>
            <a:ext cx="4829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University &amp; Hospital Mode</a:t>
            </a:r>
          </a:p>
        </p:txBody>
      </p:sp>
    </p:spTree>
    <p:extLst>
      <p:ext uri="{BB962C8B-B14F-4D97-AF65-F5344CB8AC3E}">
        <p14:creationId xmlns:p14="http://schemas.microsoft.com/office/powerpoint/2010/main" val="35056852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goggles&#10;&#10;Description automatically generated">
            <a:extLst>
              <a:ext uri="{FF2B5EF4-FFF2-40B4-BE49-F238E27FC236}">
                <a16:creationId xmlns:a16="http://schemas.microsoft.com/office/drawing/2014/main" id="{5B6F3D83-1DD1-9AA9-634D-34166DBA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188A3-4948-2780-1E64-9CAEEBFB4569}"/>
              </a:ext>
            </a:extLst>
          </p:cNvPr>
          <p:cNvSpPr txBox="1"/>
          <p:nvPr/>
        </p:nvSpPr>
        <p:spPr>
          <a:xfrm>
            <a:off x="1389844" y="523204"/>
            <a:ext cx="4829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Tehnologii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 </a:t>
            </a:r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Consolas"/>
                <a:cs typeface="Calibri"/>
              </a:rPr>
              <a:t>folosite</a:t>
            </a:r>
          </a:p>
        </p:txBody>
      </p:sp>
      <p:pic>
        <p:nvPicPr>
          <p:cNvPr id="10" name="Picture 9" descr="A blue hexagon with a white circle and a white circle with a white letter on it&#10;&#10;Description automatically generated">
            <a:extLst>
              <a:ext uri="{FF2B5EF4-FFF2-40B4-BE49-F238E27FC236}">
                <a16:creationId xmlns:a16="http://schemas.microsoft.com/office/drawing/2014/main" id="{06890C8E-2843-1FB6-72A5-80C6B7C9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1" y="2644941"/>
            <a:ext cx="2450433" cy="2430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3A4D9-5B52-0F11-A150-3CA32683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079" y="3161127"/>
            <a:ext cx="4361448" cy="1588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logo of a hand with a blue circle and a white circle&#10;&#10;Description automatically generated">
            <a:extLst>
              <a:ext uri="{FF2B5EF4-FFF2-40B4-BE49-F238E27FC236}">
                <a16:creationId xmlns:a16="http://schemas.microsoft.com/office/drawing/2014/main" id="{DA5C837A-FA65-9101-C791-B52F6FB73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9" y="2925427"/>
            <a:ext cx="2743200" cy="24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118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70FB56A4-1E9D-6AB1-51CA-E573A914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0" y="2165796"/>
            <a:ext cx="1914838" cy="260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person standing on a cliff&#10;&#10;Description automatically generated">
            <a:extLst>
              <a:ext uri="{FF2B5EF4-FFF2-40B4-BE49-F238E27FC236}">
                <a16:creationId xmlns:a16="http://schemas.microsoft.com/office/drawing/2014/main" id="{AB9DD874-7315-21AF-96FD-09A0B8D34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4880" b="477"/>
          <a:stretch/>
        </p:blipFill>
        <p:spPr>
          <a:xfrm>
            <a:off x="412763" y="2165798"/>
            <a:ext cx="1930434" cy="258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person wearing headphones and using a computer&#10;&#10;Description automatically generated">
            <a:extLst>
              <a:ext uri="{FF2B5EF4-FFF2-40B4-BE49-F238E27FC236}">
                <a16:creationId xmlns:a16="http://schemas.microsoft.com/office/drawing/2014/main" id="{9237F2F9-A281-36A9-6F3B-218C9022A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" r="-559" b="741"/>
          <a:stretch/>
        </p:blipFill>
        <p:spPr>
          <a:xfrm>
            <a:off x="7439962" y="2187261"/>
            <a:ext cx="1927004" cy="2582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person in a blue suit&#10;&#10;Description automatically generated">
            <a:extLst>
              <a:ext uri="{FF2B5EF4-FFF2-40B4-BE49-F238E27FC236}">
                <a16:creationId xmlns:a16="http://schemas.microsoft.com/office/drawing/2014/main" id="{5014CC03-7DCF-C2C3-A891-D488D7B22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8" r="12295" b="902"/>
          <a:stretch/>
        </p:blipFill>
        <p:spPr>
          <a:xfrm>
            <a:off x="2785056" y="2165798"/>
            <a:ext cx="1923084" cy="2588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A person wearing goggles&#10;&#10;Description automatically generated">
            <a:extLst>
              <a:ext uri="{FF2B5EF4-FFF2-40B4-BE49-F238E27FC236}">
                <a16:creationId xmlns:a16="http://schemas.microsoft.com/office/drawing/2014/main" id="{BF2C1954-A153-D222-8371-87007A18F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06" y="244698"/>
            <a:ext cx="825207" cy="916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153485-0DD1-237A-D15D-7730137907CB}"/>
              </a:ext>
            </a:extLst>
          </p:cNvPr>
          <p:cNvSpPr txBox="1"/>
          <p:nvPr/>
        </p:nvSpPr>
        <p:spPr>
          <a:xfrm>
            <a:off x="1236371" y="47437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rgbClr val="F2F2F2"/>
                </a:solidFill>
                <a:latin typeface="Consolas"/>
              </a:rPr>
              <a:t>Echipa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1ED8D7-68D2-767E-F72A-BF9FCF2FADEF}"/>
              </a:ext>
            </a:extLst>
          </p:cNvPr>
          <p:cNvSpPr txBox="1"/>
          <p:nvPr/>
        </p:nvSpPr>
        <p:spPr>
          <a:xfrm>
            <a:off x="491007" y="4864458"/>
            <a:ext cx="18567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solidFill>
                  <a:schemeClr val="bg1">
                    <a:lumMod val="95000"/>
                  </a:schemeClr>
                </a:solidFill>
                <a:latin typeface="Consolas"/>
                <a:ea typeface="+mn-lt"/>
                <a:cs typeface="+mn-lt"/>
              </a:rPr>
              <a:t>Cujbă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Consolas"/>
                <a:ea typeface="+mn-lt"/>
                <a:cs typeface="+mn-lt"/>
              </a:rPr>
              <a:t> Daniel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97688-23E7-8B11-DBD4-74F422250E54}"/>
              </a:ext>
            </a:extLst>
          </p:cNvPr>
          <p:cNvSpPr txBox="1"/>
          <p:nvPr/>
        </p:nvSpPr>
        <p:spPr>
          <a:xfrm>
            <a:off x="2674513" y="48639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Consolas"/>
              </a:rPr>
              <a:t>Dumitrescu David​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E6854-8F02-BB8D-94EC-298850D64BCC}"/>
              </a:ext>
            </a:extLst>
          </p:cNvPr>
          <p:cNvSpPr txBox="1"/>
          <p:nvPr/>
        </p:nvSpPr>
        <p:spPr>
          <a:xfrm>
            <a:off x="5153696" y="48639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solidFill>
                  <a:srgbClr val="F2F2F2"/>
                </a:solidFill>
                <a:latin typeface="Consolas"/>
              </a:rPr>
              <a:t>Dorobăț</a:t>
            </a:r>
            <a:r>
              <a:rPr lang="en-US" b="1" i="1" dirty="0">
                <a:solidFill>
                  <a:srgbClr val="F2F2F2"/>
                </a:solidFill>
                <a:latin typeface="Consolas"/>
              </a:rPr>
              <a:t> Diana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D4558-676F-5ADF-4352-BF246AF454C8}"/>
              </a:ext>
            </a:extLst>
          </p:cNvPr>
          <p:cNvSpPr txBox="1"/>
          <p:nvPr/>
        </p:nvSpPr>
        <p:spPr>
          <a:xfrm>
            <a:off x="7289442" y="48639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Consolas"/>
              </a:rPr>
              <a:t>Dumitrescu Răzvan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4B860-A88E-E9CA-DB63-5B80A972FF3C}"/>
              </a:ext>
            </a:extLst>
          </p:cNvPr>
          <p:cNvSpPr txBox="1"/>
          <p:nvPr/>
        </p:nvSpPr>
        <p:spPr>
          <a:xfrm>
            <a:off x="9865217" y="48639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2F2F2"/>
                </a:solidFill>
                <a:latin typeface="Consolas"/>
              </a:rPr>
              <a:t>Duduța</a:t>
            </a:r>
            <a:r>
              <a:rPr lang="en-US" dirty="0">
                <a:solidFill>
                  <a:srgbClr val="F2F2F2"/>
                </a:solidFill>
                <a:latin typeface="Consolas"/>
              </a:rPr>
              <a:t> Bogdan</a:t>
            </a:r>
          </a:p>
        </p:txBody>
      </p:sp>
      <p:pic>
        <p:nvPicPr>
          <p:cNvPr id="2" name="Picture 1" descr="A person taking a selfie&#10;&#10;Description automatically generated">
            <a:extLst>
              <a:ext uri="{FF2B5EF4-FFF2-40B4-BE49-F238E27FC236}">
                <a16:creationId xmlns:a16="http://schemas.microsoft.com/office/drawing/2014/main" id="{D62A9FC7-EEFD-522F-8366-BD4A31C32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755" y="2165797"/>
            <a:ext cx="1938743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83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649</cp:revision>
  <dcterms:created xsi:type="dcterms:W3CDTF">2023-11-18T23:07:28Z</dcterms:created>
  <dcterms:modified xsi:type="dcterms:W3CDTF">2023-11-19T11:20:23Z</dcterms:modified>
</cp:coreProperties>
</file>