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0" r:id="rId6"/>
    <p:sldId id="262" r:id="rId7"/>
    <p:sldId id="263" r:id="rId8"/>
    <p:sldId id="271" r:id="rId9"/>
    <p:sldId id="264" r:id="rId10"/>
    <p:sldId id="270" r:id="rId11"/>
    <p:sldId id="265" r:id="rId12"/>
    <p:sldId id="266" r:id="rId13"/>
    <p:sldId id="267" r:id="rId14"/>
    <p:sldId id="272" r:id="rId15"/>
    <p:sldId id="25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48.002"/>
    </inkml:context>
    <inkml:brush xml:id="br0">
      <inkml:brushProperty name="width" value="0.035" units="cm"/>
      <inkml:brushProperty name="height" value="0.035" units="cm"/>
      <inkml:brushProperty name="color" value="#E71224"/>
    </inkml:brush>
  </inkml:definitions>
  <inkml:trace contextRef="#ctx0" brushRef="#br0">633 115 24575,'-23'0'0,"7"-1"0,1 0 0,-1 2 0,1 0 0,-1 0 0,1 2 0,0 0 0,-1 0 0,2 2 0,-17 6 0,17-5 0,0-1 0,0-1 0,-16 4 0,21-7 0,0 1 0,0 1 0,0-1 0,1 1 0,-1 1 0,1-1 0,0 1 0,0 1 0,0 0 0,-13 10 0,3 4 0,-43 47 0,23-13 0,22-29 0,-1-1 0,-30 32 0,40-48 0,1 0 0,1 0 0,-1 1 0,1-1 0,0 1 0,1 0 0,0 1 0,0-1 0,1 1 0,0 0 0,0 0 0,1 0 0,-1 10 0,0 12 0,1 1 0,3 47 0,1-24 0,-2-45 0,1 1 0,0-1 0,0 0 0,1 1 0,1-1 0,0 0 0,5 13 0,-6-18 0,0 0 0,1-1 0,0 1 0,0-1 0,0 0 0,0 0 0,0 0 0,1 0 0,0 0 0,0-1 0,0 0 0,0 0 0,0 0 0,1 0 0,-1 0 0,8 2 0,58 27 0,-53-23 0,0-1 0,1 0 0,0-2 0,36 10 0,12-2 0,-43-8 0,1-1 0,49 3 0,365-9 0,-418 2 0,1 1 0,36 9 0,-35-6 0,0-1 0,26 1 0,-26-5 0,202-2 0,-218 1 0,0 0 0,0 0 0,0-1 0,0 0 0,0 0 0,-1-1 0,1 1 0,0-1 0,-1 0 0,0-1 0,0 1 0,0-1 0,0 0 0,-1-1 0,1 1 0,-1-1 0,6-8 0,-2 1 0,0-2 0,0 1 0,-1-1 0,-1 0 0,0-1 0,3-15 0,19-80 0,20-60 0,-43 150 0,0 0 0,-1 0 0,-1-1 0,-1 1 0,-1-1 0,-1 1 0,-4-38 0,3 51 0,-1 1 0,1-1 0,-2 1 0,1 0 0,-1 0 0,0 0 0,0 0 0,0 0 0,-1 1 0,0-1 0,-8-8 0,6 7 0,-1 1 0,1 0 0,-1 0 0,0 0 0,-1 1 0,0 0 0,1 1 0,-10-4 0,-132-62 0,127 60 0,1-1 0,0-1 0,-30-22 0,-3-3 0,37 28 0,1 1 0,-2 1 0,1 1 0,-21-6 0,17 6 0,1-1 0,-31-14 0,39 16 0,0 0 0,0 0 0,-1 1 0,0 1 0,0 0 0,0 1 0,-19-1 0,1 2 0,-62 5 0,79-1-151,0-1-1,1 2 0,0 0 0,0 0 1,0 2-1,0-1 0,1 1 1,-21 15-1,19-11-6674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51.736"/>
    </inkml:context>
    <inkml:brush xml:id="br0">
      <inkml:brushProperty name="width" value="0.035" units="cm"/>
      <inkml:brushProperty name="height" value="0.035" units="cm"/>
      <inkml:brushProperty name="color" value="#E71224"/>
    </inkml:brush>
  </inkml:definitions>
  <inkml:trace contextRef="#ctx0" brushRef="#br0">1616 303 24575,'-2'-4'0,"0"1"0,-1-1 0,1 1 0,-1 0 0,0 0 0,0 0 0,0 1 0,0-1 0,0 1 0,-1-1 0,1 1 0,-5-1 0,-7-8 0,7 5 0,0 1 0,-1 0 0,1 0 0,-1 1 0,-9-3 0,-34-19 0,27 11 0,-1 1 0,-55-20 0,47 20 0,-41-22 0,43 19 0,-54-24 0,71 36 0,0 0 0,-1 1 0,1 0 0,-1 2 0,0-1 0,-18 1 0,-541 4 0,561-1 0,0 1 0,0 0 0,0 1 0,1 0 0,-1 1 0,1 1 0,-16 7 0,-15 6 0,37-15 0,0 0 0,1 1 0,-1 0 0,1 0 0,-8 6 0,-23 15 0,26-19 0,-1 0 0,1 0 0,-15 12 0,23-15 0,-1 0 0,1 0 0,0 0 0,0 1 0,0-1 0,0 1 0,1-1 0,0 1 0,-1 0 0,1 0 0,1 1 0,-1-1 0,-1 6 0,3-9 0,-10 37 0,2 0 0,2 1 0,-3 59 0,8-50 0,0-26 0,0 1 0,2-1 0,0 0 0,7 29 0,-4-40 0,1 1 0,0-1 0,1 0 0,1 0 0,-1-1 0,2 1 0,-1-1 0,2-1 0,13 13 0,13 18 0,-23-28 0,0-1 0,1-1 0,0 0 0,0 0 0,18 8 0,12 1 0,-34-15 0,1 0 0,0 0 0,10 8 0,-11-7 0,1 0 0,-1-1 0,1 0 0,0-1 0,-1 0 0,1 0 0,1-1 0,-1-1 0,13 2 0,41 8 0,-40-6 0,1-1 0,-1-2 0,39 1 0,4 0 0,0 9 0,4 1 0,223-11 0,-151-4 0,-139 2 0,0 0 0,0 0 0,0 0 0,0-1 0,1 1 0,-1-1 0,0 0 0,0 0 0,-1-1 0,8-3 0,-6 1 0,0 0 0,0 0 0,0 0 0,-1-1 0,0 0 0,5-7 0,46-72 0,-25 35 0,-23 39 0,0 0 0,-2-1 0,1 0 0,-1 0 0,-1 0 0,5-18 0,-5 17 0,0 0 0,1 1 0,8-16 0,-8 18 0,-1 0 0,1 0 0,-2 0 0,1-1 0,-1 1 0,1-12 0,9-51 0,-7 45 0,-1-1 0,1-34 0,-6 36-1365,0 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53.699"/>
    </inkml:context>
    <inkml:brush xml:id="br0">
      <inkml:brushProperty name="width" value="0.035" units="cm"/>
      <inkml:brushProperty name="height" value="0.035" units="cm"/>
      <inkml:brushProperty name="color" value="#E71224"/>
    </inkml:brush>
  </inkml:definitions>
  <inkml:trace contextRef="#ctx0" brushRef="#br0">0 259 24575,'3'0'0,"0"0"0,0 0 0,0 0 0,0-1 0,0 1 0,-1-1 0,1 0 0,0 0 0,0 0 0,-1 0 0,1 0 0,0-1 0,-1 1 0,1-1 0,3-3 0,-1 0 0,-1 0 0,0-1 0,0 1 0,7-13 0,13-18 0,-6 14 0,-10 12 0,0 1 0,1-1 0,14-11 0,10-7 0,-23 18 0,0 1 0,1 1 0,0 0 0,0 0 0,1 1 0,16-7 0,-26 13 0,-1 1 0,1-1 0,-1 1 0,1 0 0,0-1 0,-1 1 0,1 0 0,0 0 0,-1 0 0,1 0 0,0 1 0,-1-1 0,1 0 0,-1 1 0,1-1 0,0 1 0,-1-1 0,1 1 0,-1 0 0,1-1 0,1 3 0,0-1 0,0 1 0,0-1 0,-1 1 0,1 0 0,-1 0 0,0 0 0,0 1 0,0-1 0,2 4 0,1 5 0,0 0 0,-1 1 0,0-1 0,3 23 0,5 22 0,-9-48 0,0 0 0,-1 1 0,0-1 0,-1 1 0,0 0 0,0 0 0,-1-1 0,0 1 0,-1 0 0,-3 15 0,1-13 0,0-1 0,-1 0 0,0 0 0,-1-1 0,0 1 0,-13 18 0,15-25 0,-1 0 0,0 1 0,-1-1 0,1-1 0,-1 1 0,1-1 0,-1 1 0,0-1 0,-1-1 0,1 1 0,0-1 0,-1 0 0,1 0 0,-1 0 0,-11 1 0,-7 0 0,20-3 0,0 0 0,0 0 0,0 1 0,0 0 0,0-1 0,0 1 0,0 0 0,0 1 0,0-1 0,0 1 0,0 0 0,1 0 0,-1 0 0,1 0 0,0 1 0,-1-1 0,1 1 0,0 0 0,0 0 0,1 0 0,-1 0 0,1 0 0,-4 6 0,-2 7 5,0 0 1,2 0-1,-1 1 0,2 0 0,0 0 0,2 0 0,-1 0 0,0 19 1,1 23-132,5 63 1,1-30-1036,-3-68-5665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55.431"/>
    </inkml:context>
    <inkml:brush xml:id="br0">
      <inkml:brushProperty name="width" value="0.035" units="cm"/>
      <inkml:brushProperty name="height" value="0.035" units="cm"/>
      <inkml:brushProperty name="color" value="#E71224"/>
    </inkml:brush>
  </inkml:definitions>
  <inkml:trace contextRef="#ctx0" brushRef="#br0">1 192 24575,'1'-5'0,"0"0"0,1 1 0,-1-1 0,1 0 0,1 1 0,-1 0 0,6-8 0,-3 3 0,2-4 0,1 2 0,0-1 0,0 1 0,1 0 0,0 1 0,1 0 0,0 1 0,19-14 0,-24 19 0,1 1 0,0-1 0,1 1 0,-1 1 0,1-1 0,-1 1 0,1 0 0,0 0 0,-1 1 0,1 0 0,0 0 0,0 1 0,0 0 0,0 0 0,0 1 0,0-1 0,0 2 0,12 2 0,-12-1 0,0 0 0,0 0 0,-1 1 0,1-1 0,-1 1 0,0 1 0,0-1 0,0 1 0,-1 0 0,1 1 0,-1-1 0,0 1 0,-1 0 0,0 0 0,0 1 0,0-1 0,0 1 0,-1 0 0,-1 0 0,1 0 0,2 11 0,-3-12 0,-1 1 0,0-1 0,0 0 0,-1 0 0,0 0 0,0 1 0,0-1 0,-1 0 0,1 0 0,-2 1 0,1-1 0,-1 0 0,0 0 0,0-1 0,0 1 0,-1 0 0,0-1 0,0 1 0,-1-1 0,1 0 0,-1 0 0,0 0 0,0-1 0,-1 1 0,0-1 0,-5 4 0,-102 73 0,102-74 0,1 1 0,1-1 0,0 2 0,0-1 0,-12 18 0,-9 8 0,25-28 5,0-1-1,0 1 1,1 0-1,-1 0 1,1 0-1,1 0 1,-1 0-1,1 1 0,0-1 1,0 1-1,1 0 1,-1 11-1,0 9-183,4 51 0,0-36-886,-2-18-5761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54.073"/>
    </inkml:context>
    <inkml:brush xml:id="br0">
      <inkml:brushProperty name="width" value="0.035" units="cm"/>
      <inkml:brushProperty name="height" value="0.035" units="cm"/>
      <inkml:brushProperty name="color" value="#E71224"/>
    </inkml:brush>
  </inkml:definitions>
  <inkml:trace contextRef="#ctx0" brushRef="#br0">0 1 24575,'5'0'0,"5"0"0,2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1:55.836"/>
    </inkml:context>
    <inkml:brush xml:id="br0">
      <inkml:brushProperty name="width" value="0.035" units="cm"/>
      <inkml:brushProperty name="height" value="0.035" units="cm"/>
      <inkml:brushProperty name="color" value="#E71224"/>
    </inkml:brush>
  </inkml:definitions>
  <inkml:trace contextRef="#ctx0" brushRef="#br0">0 5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2:38:43.856"/>
    </inkml:context>
    <inkml:brush xml:id="br0">
      <inkml:brushProperty name="width" value="0.035" units="cm"/>
      <inkml:brushProperty name="height" value="0.035" units="cm"/>
      <inkml:brushProperty name="color" value="#E71224"/>
    </inkml:brush>
  </inkml:definitions>
  <inkml:trace contextRef="#ctx0" brushRef="#br0">4127 3198 24575,'24'0'0,"0"-1"0,-1-1 0,1-2 0,0 0 0,-1-1 0,0-1 0,41-18 0,-57 20 0,0 0 0,-1 0 0,1-1 0,-1 0 0,0 0 0,5-6 0,-4 4 0,0 0 0,1 1 0,11-8 0,162-101 0,-169 106 0,-1 0 0,0-1 0,-1 0 0,1-1 0,14-21 0,16-17 0,-27 33 0,0-1 0,-1 0 0,-1 0 0,0-2 0,-2 1 0,0-1 0,-1-1 0,8-26 0,-12 36 0,-1 0 0,2-1 0,-1 2 0,2-1 0,7-9 0,-9 12 0,1 0 0,-1 0 0,-1 0 0,1-1 0,-1 0 0,-1 0 0,1 0 0,-1 0 0,3-16 0,-1-4 0,16-47 0,-13 51 0,-1-1 0,5-39 0,17-101 0,-17 106 0,-7 36 0,0 0 0,1-35 0,-5 35 0,2 0 0,7-27 0,-5 27 0,-1 0 0,1-27 0,-4-307 0,-3 167 0,2 179 0,-2 0 0,1 0 0,-2 0 0,1 0 0,-1 0 0,-1 1 0,-8-18 0,-5-16 0,13 30 0,1-1 0,0 0 0,-1-20 0,3 23 0,0-1 0,-1 1 0,0 0 0,-1-1 0,-8-19 0,-21-57 0,25 65 0,-1 1 0,-2 0 0,-13-26 0,-19-38 0,34 68 0,-1 0 0,0 0 0,-2 1 0,0 0 0,-26-32 0,20 34 0,0 1 0,0 0 0,-2 2 0,0 0 0,0 1 0,-1 1 0,-29-12 0,-61-37 0,80 42 0,2 1 0,17 9 0,0 1 0,-1 1 0,-13-6 0,8 4 0,-1 0 0,-18-14 0,26 16 0,-1-1 0,1 2 0,-1-1 0,0 1 0,0 1 0,0 0 0,-1 0 0,-15-2 0,-22 0 0,-96-26 0,122 26 0,0 2 0,-1 1 0,0 0 0,-30 2 0,-15-2 0,-60-19 0,19 8 0,58 6 0,-69-1 0,-1625 10 0,1719 0 0,-1 2 0,-30 7 0,28-5 0,-46 4 0,43-7 0,-42 9 0,42-5 0,-43 2 0,52-6 0,1 0 0,-25 8 0,25-5 0,0-1 0,-28 1 0,34-4 0,-16-1 0,1 2 0,-61 11 0,-70 15 0,117-19 0,23-4 0,-43 13 0,57-15 0,0 1 0,0 1 0,1-1 0,-1 2 0,1-1 0,0 1 0,-13 13 0,3-2 0,2 1 0,0 0 0,1 1 0,1 1 0,-18 33 0,24-38 0,2-4 0,0-1 0,1 1 0,1 0 0,0 0 0,0 0 0,-3 20 0,2-1 0,-1 0 0,-1-1 0,-2 0 0,-1 0 0,-17 32 0,23-48 0,0-1 0,0 1 0,1 0 0,1 0 0,0 1 0,0 20 0,2-22 0,-1 1 0,0 0 0,-1 0 0,0-1 0,-1 1 0,-1-1 0,-6 17 0,-2-4 0,2 0 0,1 1 0,1 0 0,1 0 0,-5 35 0,9-43 0,-2 0 0,-13 33 0,13-37 0,-1 0 0,2 1 0,0-1 0,1 1 0,-2 18 0,3-10 0,-9 35 0,6-35 0,-3 38 0,4-30 0,-9 43 0,2-16 0,-1 0 0,7-35 0,1-1 0,-3 38 0,6-28 0,1 55 0,0-79 0,1-1 0,1 1 0,-1-1 0,1 0 0,0 0 0,0 0 0,1 0 0,0 0 0,5 7 0,19 37 0,-22-40 0,1 1 0,0-1 0,0 0 0,15 17 0,77 62 0,-79-73 0,0-2 0,1 0 0,1-1 0,1-2 0,23 12 0,-34-18 0,-1 1 0,0 0 0,15 15 0,-15-13 0,0-1 0,0 0 0,14 8 0,15 7 0,-27-14 0,2-1 0,26 11 0,-28-13 0,1 0 0,-1 1 0,-1 0 0,12 9 0,-11-8 0,0 0 0,0 0 0,18 7 0,37 17 0,-1 3 0,80 55 0,-129-78 0,119 70 0,-19-20 0,-34-20 0,-50-26 0,47 17 0,12 5 0,-70-29 0,-1-1 0,1-1 0,29 5 0,-23-5 0,39 14 0,-43-14 0,0 0 0,36 5 0,-10-2 0,-29-4 0,-1 0 0,25 13 0,6 1 0,-26-12 0,42 6 0,-22-5 0,162 28 0,-68-9 0,-27-4 0,-73-14 0,58 8 0,-71-16 0,13 2 0,39 8 0,58 16 0,-105-22 0,36 2 0,27 5 0,-57-8 0,0-1 0,0-1 0,58-4 0,-38 0 0,-47 1 0,-1-1 0,1 0 0,-1 0 0,1-1 0,-1 0 0,0-1 0,1 0 0,-1-1 0,16-8 0,-11 3 0,0 0 0,-1-2 0,0 1 0,21-24 0,26-16 0,-22 16 0,-30 28 0,0 0 0,-1 0 0,0-1 0,10-13 0,-10 12 0,1 1 0,0 0 0,0 0 0,1 0 0,0 1 0,0 0 0,0 1 0,12-5 0,5-4 0,-16 9 0,1 1 0,-1 0 0,1 1 0,0 0 0,0 0 0,14 0 0,-12 1 0,-1-1 0,1 1 0,-1-2 0,20-7 0,40-25-1365,-57 27-5461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209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1852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66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3582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17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6510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8915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9159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77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3016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4/17/2025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5449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4/17/2025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862788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nillerusr/source-engine/tree/master" TargetMode="External"/><Relationship Id="rId2" Type="http://schemas.openxmlformats.org/officeDocument/2006/relationships/hyperlink" Target="https://www.baeldung.com/cs/antipatterns-magic-numbers" TargetMode="External"/><Relationship Id="rId1" Type="http://schemas.openxmlformats.org/officeDocument/2006/relationships/slideLayout" Target="../slideLayouts/slideLayout2.xml"/><Relationship Id="rId6" Type="http://schemas.openxmlformats.org/officeDocument/2006/relationships/hyperlink" Target="https://github.com/spring-projects/spring-framework/blob/main/spring-webmvc/src/main/java/org/springframework/web/servlet/DispatcherServlet.java" TargetMode="External"/><Relationship Id="rId5" Type="http://schemas.openxmlformats.org/officeDocument/2006/relationships/hyperlink" Target="https://github.com/aosp-mirror/platform_frameworks_base/blob/master/services/core/java/com/android/server/am/ActivityManagerService.java" TargetMode="External"/><Relationship Id="rId4" Type="http://schemas.openxmlformats.org/officeDocument/2006/relationships/hyperlink" Target="https://dilankam.medium.com/the-god-object-anti-pattern-in-software-architecture-b2b7782d699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ongzhenyu.cn/2019/10/03/deep-understanding-of-Android-ActivityManagerService/" TargetMode="External"/><Relationship Id="rId2" Type="http://schemas.openxmlformats.org/officeDocument/2006/relationships/hyperlink" Target="https://medium.com/geekculture/combatting-the-over-engineering-anti-pattern-in-swift-development-85b8e7bd682f" TargetMode="External"/><Relationship Id="rId1" Type="http://schemas.openxmlformats.org/officeDocument/2006/relationships/slideLayout" Target="../slideLayouts/slideLayout2.xml"/><Relationship Id="rId6" Type="http://schemas.openxmlformats.org/officeDocument/2006/relationships/hyperlink" Target="https://github.com/ValveSoftware/source-sdk-2013" TargetMode="External"/><Relationship Id="rId5" Type="http://schemas.openxmlformats.org/officeDocument/2006/relationships/hyperlink" Target="https://uselessdevblog.wordpress.com/" TargetMode="External"/><Relationship Id="rId4" Type="http://schemas.openxmlformats.org/officeDocument/2006/relationships/hyperlink" Target="https://www.fredduncan.com/2021/05/02/improving-mechanical-issues-cueing-l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n abstract genetic concept">
            <a:extLst>
              <a:ext uri="{FF2B5EF4-FFF2-40B4-BE49-F238E27FC236}">
                <a16:creationId xmlns:a16="http://schemas.microsoft.com/office/drawing/2014/main" id="{C39FF58F-6074-237B-DF09-8A3779102037}"/>
              </a:ext>
            </a:extLst>
          </p:cNvPr>
          <p:cNvPicPr>
            <a:picLocks noChangeAspect="1"/>
          </p:cNvPicPr>
          <p:nvPr/>
        </p:nvPicPr>
        <p:blipFill>
          <a:blip r:embed="rId2">
            <a:alphaModFix amt="40000"/>
          </a:blip>
          <a:srcRect t="25613" b="18137"/>
          <a:stretch/>
        </p:blipFill>
        <p:spPr>
          <a:xfrm>
            <a:off x="-2" y="-2"/>
            <a:ext cx="12192001" cy="6858001"/>
          </a:xfrm>
          <a:prstGeom prst="rect">
            <a:avLst/>
          </a:prstGeom>
        </p:spPr>
      </p:pic>
      <p:sp>
        <p:nvSpPr>
          <p:cNvPr id="2" name="Title 1">
            <a:extLst>
              <a:ext uri="{FF2B5EF4-FFF2-40B4-BE49-F238E27FC236}">
                <a16:creationId xmlns:a16="http://schemas.microsoft.com/office/drawing/2014/main" id="{D4278F10-3D82-8993-9FFC-3F9CA8E41188}"/>
              </a:ext>
            </a:extLst>
          </p:cNvPr>
          <p:cNvSpPr>
            <a:spLocks noGrp="1"/>
          </p:cNvSpPr>
          <p:nvPr>
            <p:ph type="ctrTitle"/>
          </p:nvPr>
        </p:nvSpPr>
        <p:spPr>
          <a:xfrm>
            <a:off x="517870" y="978407"/>
            <a:ext cx="5021182" cy="3290107"/>
          </a:xfrm>
        </p:spPr>
        <p:txBody>
          <a:bodyPr anchor="t">
            <a:normAutofit/>
          </a:bodyPr>
          <a:lstStyle/>
          <a:p>
            <a:r>
              <a:rPr lang="en-US" sz="6000" dirty="0">
                <a:solidFill>
                  <a:srgbClr val="FFFFFF"/>
                </a:solidFill>
              </a:rPr>
              <a:t>Anti-patterns</a:t>
            </a:r>
          </a:p>
        </p:txBody>
      </p:sp>
      <p:sp>
        <p:nvSpPr>
          <p:cNvPr id="3" name="Subtitle 2">
            <a:extLst>
              <a:ext uri="{FF2B5EF4-FFF2-40B4-BE49-F238E27FC236}">
                <a16:creationId xmlns:a16="http://schemas.microsoft.com/office/drawing/2014/main" id="{FF23810F-B0E2-8434-0F58-44285E574DC9}"/>
              </a:ext>
            </a:extLst>
          </p:cNvPr>
          <p:cNvSpPr>
            <a:spLocks noGrp="1"/>
          </p:cNvSpPr>
          <p:nvPr>
            <p:ph type="subTitle" idx="1"/>
          </p:nvPr>
        </p:nvSpPr>
        <p:spPr>
          <a:xfrm>
            <a:off x="517870" y="4482450"/>
            <a:ext cx="5040785" cy="1724029"/>
          </a:xfrm>
        </p:spPr>
        <p:txBody>
          <a:bodyPr anchor="t">
            <a:normAutofit/>
          </a:bodyPr>
          <a:lstStyle/>
          <a:p>
            <a:r>
              <a:rPr lang="en-US" sz="2400" dirty="0">
                <a:solidFill>
                  <a:srgbClr val="FFFFFF"/>
                </a:solidFill>
              </a:rPr>
              <a:t>Cujba Daniel</a:t>
            </a:r>
          </a:p>
          <a:p>
            <a:r>
              <a:rPr lang="en-US" sz="2400" dirty="0" err="1">
                <a:solidFill>
                  <a:srgbClr val="FFFFFF"/>
                </a:solidFill>
              </a:rPr>
              <a:t>Coroiu</a:t>
            </a:r>
            <a:r>
              <a:rPr lang="en-US" sz="2400" dirty="0">
                <a:solidFill>
                  <a:srgbClr val="FFFFFF"/>
                </a:solidFill>
              </a:rPr>
              <a:t> Adela</a:t>
            </a:r>
          </a:p>
          <a:p>
            <a:r>
              <a:rPr lang="en-US" sz="2400" dirty="0" err="1">
                <a:solidFill>
                  <a:srgbClr val="FFFFFF"/>
                </a:solidFill>
              </a:rPr>
              <a:t>Dumitrana</a:t>
            </a:r>
            <a:r>
              <a:rPr lang="en-US" sz="2400" dirty="0">
                <a:solidFill>
                  <a:srgbClr val="FFFFFF"/>
                </a:solidFill>
              </a:rPr>
              <a:t> Mihnea</a:t>
            </a:r>
          </a:p>
          <a:p>
            <a:endParaRPr lang="en-US" sz="2400" dirty="0">
              <a:solidFill>
                <a:srgbClr val="FFFFFF"/>
              </a:solidFill>
            </a:endParaRP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9791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omputer&#10;&#10;AI-generated content may be incorrect.">
            <a:extLst>
              <a:ext uri="{FF2B5EF4-FFF2-40B4-BE49-F238E27FC236}">
                <a16:creationId xmlns:a16="http://schemas.microsoft.com/office/drawing/2014/main" id="{81E6794B-74D6-D5EC-930E-E3F5109E22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25" y="1452463"/>
            <a:ext cx="11156950" cy="3529162"/>
          </a:xfrm>
        </p:spPr>
      </p:pic>
      <p:sp>
        <p:nvSpPr>
          <p:cNvPr id="6" name="TextBox 5">
            <a:extLst>
              <a:ext uri="{FF2B5EF4-FFF2-40B4-BE49-F238E27FC236}">
                <a16:creationId xmlns:a16="http://schemas.microsoft.com/office/drawing/2014/main" id="{ADB1262E-ABEE-30F2-1178-7003FF8CD02E}"/>
              </a:ext>
            </a:extLst>
          </p:cNvPr>
          <p:cNvSpPr txBox="1"/>
          <p:nvPr/>
        </p:nvSpPr>
        <p:spPr>
          <a:xfrm>
            <a:off x="4113406" y="5220871"/>
            <a:ext cx="4279377" cy="369332"/>
          </a:xfrm>
          <a:prstGeom prst="rect">
            <a:avLst/>
          </a:prstGeom>
          <a:noFill/>
        </p:spPr>
        <p:txBody>
          <a:bodyPr wrap="none" rtlCol="0">
            <a:spAutoFit/>
          </a:bodyPr>
          <a:lstStyle/>
          <a:p>
            <a:r>
              <a:rPr lang="en-US" dirty="0" err="1"/>
              <a:t>ActivityManagerService</a:t>
            </a:r>
            <a:r>
              <a:rPr lang="en-US" dirty="0"/>
              <a:t> class diagram [7]</a:t>
            </a:r>
          </a:p>
        </p:txBody>
      </p:sp>
    </p:spTree>
    <p:extLst>
      <p:ext uri="{BB962C8B-B14F-4D97-AF65-F5344CB8AC3E}">
        <p14:creationId xmlns:p14="http://schemas.microsoft.com/office/powerpoint/2010/main" val="246579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02973-559E-E453-CA60-890C601BA6AF}"/>
              </a:ext>
            </a:extLst>
          </p:cNvPr>
          <p:cNvSpPr>
            <a:spLocks noGrp="1"/>
          </p:cNvSpPr>
          <p:nvPr>
            <p:ph idx="1"/>
          </p:nvPr>
        </p:nvSpPr>
        <p:spPr>
          <a:xfrm>
            <a:off x="521208" y="1307690"/>
            <a:ext cx="11155680" cy="5038246"/>
          </a:xfrm>
        </p:spPr>
        <p:txBody>
          <a:bodyPr>
            <a:normAutofit/>
          </a:bodyPr>
          <a:lstStyle/>
          <a:p>
            <a:pPr>
              <a:buFont typeface="Wingdings" panose="05000000000000000000" pitchFamily="2" charset="2"/>
              <a:buChar char="Ø"/>
            </a:pPr>
            <a:r>
              <a:rPr lang="en-US" sz="2800" dirty="0"/>
              <a:t>   Another good example for the God Object anti-pattern is the </a:t>
            </a:r>
            <a:r>
              <a:rPr lang="en-US" sz="2800" dirty="0" err="1"/>
              <a:t>DispatcherServlet</a:t>
            </a:r>
            <a:r>
              <a:rPr lang="en-US" sz="2800" dirty="0"/>
              <a:t> [5] in Spring MVC , as it is a central class that is responsible for a wide range of unrelated concerns such as: routing HTTP requests to handlers, handling exceptions, resolving views, managing multipart uploads, translating requests to view names and many more. As described, it knows too much about the system and it makes the class harder to test, maintain or extend independently.</a:t>
            </a:r>
          </a:p>
        </p:txBody>
      </p:sp>
    </p:spTree>
    <p:extLst>
      <p:ext uri="{BB962C8B-B14F-4D97-AF65-F5344CB8AC3E}">
        <p14:creationId xmlns:p14="http://schemas.microsoft.com/office/powerpoint/2010/main" val="174615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181A-5057-8653-1A1E-9B581A62C030}"/>
              </a:ext>
            </a:extLst>
          </p:cNvPr>
          <p:cNvSpPr>
            <a:spLocks noGrp="1"/>
          </p:cNvSpPr>
          <p:nvPr>
            <p:ph type="title"/>
          </p:nvPr>
        </p:nvSpPr>
        <p:spPr>
          <a:xfrm>
            <a:off x="521208" y="978408"/>
            <a:ext cx="11155680" cy="997876"/>
          </a:xfrm>
        </p:spPr>
        <p:txBody>
          <a:bodyPr/>
          <a:lstStyle/>
          <a:p>
            <a:r>
              <a:rPr lang="en-US" dirty="0"/>
              <a:t>Over-Engineering Architecture anti-pattern</a:t>
            </a:r>
          </a:p>
        </p:txBody>
      </p:sp>
      <p:sp>
        <p:nvSpPr>
          <p:cNvPr id="3" name="Content Placeholder 2">
            <a:extLst>
              <a:ext uri="{FF2B5EF4-FFF2-40B4-BE49-F238E27FC236}">
                <a16:creationId xmlns:a16="http://schemas.microsoft.com/office/drawing/2014/main" id="{6B519CA6-7F84-DF52-7B3F-7D4ECB2200D8}"/>
              </a:ext>
            </a:extLst>
          </p:cNvPr>
          <p:cNvSpPr>
            <a:spLocks noGrp="1"/>
          </p:cNvSpPr>
          <p:nvPr>
            <p:ph idx="1"/>
          </p:nvPr>
        </p:nvSpPr>
        <p:spPr>
          <a:xfrm>
            <a:off x="521207" y="1976284"/>
            <a:ext cx="11228341" cy="4611330"/>
          </a:xfrm>
        </p:spPr>
        <p:txBody>
          <a:bodyPr>
            <a:normAutofit lnSpcReduction="10000"/>
          </a:bodyPr>
          <a:lstStyle/>
          <a:p>
            <a:r>
              <a:rPr lang="en-US" sz="2400" b="1" dirty="0"/>
              <a:t>Over-engineering</a:t>
            </a:r>
            <a:r>
              <a:rPr lang="en-US" sz="2400" dirty="0"/>
              <a:t> is a software development anti-pattern where unnecessarily complex solutions are built for problems that could be solved more simply [6].</a:t>
            </a:r>
          </a:p>
          <a:p>
            <a:r>
              <a:rPr lang="en-US" sz="2400" dirty="0"/>
              <a:t>This anti-pattern can lead to the following issues [6]:</a:t>
            </a:r>
          </a:p>
          <a:p>
            <a:pPr lvl="1">
              <a:buFont typeface="Wingdings" panose="05000000000000000000" pitchFamily="2" charset="2"/>
              <a:buChar char="Ø"/>
            </a:pPr>
            <a:r>
              <a:rPr lang="en-US" sz="2400" dirty="0"/>
              <a:t> an increased learning curve, developers being compelled to invest more time and mental effort to understand unfamiliar tools and concepts, which can slow down development</a:t>
            </a:r>
          </a:p>
          <a:p>
            <a:pPr lvl="1">
              <a:buFont typeface="Wingdings" panose="05000000000000000000" pitchFamily="2" charset="2"/>
              <a:buChar char="Ø"/>
            </a:pPr>
            <a:r>
              <a:rPr lang="en-US" sz="2400" dirty="0"/>
              <a:t> code fragmentation, logically related code may become scattered across multiple files or modules</a:t>
            </a:r>
          </a:p>
          <a:p>
            <a:pPr lvl="1">
              <a:buFont typeface="Wingdings" panose="05000000000000000000" pitchFamily="2" charset="2"/>
              <a:buChar char="Ø"/>
            </a:pPr>
            <a:r>
              <a:rPr lang="en-US" sz="2400" b="1" dirty="0"/>
              <a:t> </a:t>
            </a:r>
            <a:r>
              <a:rPr lang="en-US" sz="2400" dirty="0"/>
              <a:t>reduced readability, extra framework-specific code can make the system harder to follow, increasing fragility and making maintenance more difficult over time</a:t>
            </a:r>
          </a:p>
          <a:p>
            <a:pPr lvl="1">
              <a:buFont typeface="Wingdings" panose="05000000000000000000" pitchFamily="2" charset="2"/>
              <a:buChar char="Ø"/>
            </a:pPr>
            <a:endParaRPr lang="en-US" sz="2200" dirty="0"/>
          </a:p>
        </p:txBody>
      </p:sp>
    </p:spTree>
    <p:extLst>
      <p:ext uri="{BB962C8B-B14F-4D97-AF65-F5344CB8AC3E}">
        <p14:creationId xmlns:p14="http://schemas.microsoft.com/office/powerpoint/2010/main" val="219807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inside of an airplane&#10;&#10;AI-generated content may be incorrect.">
            <a:extLst>
              <a:ext uri="{FF2B5EF4-FFF2-40B4-BE49-F238E27FC236}">
                <a16:creationId xmlns:a16="http://schemas.microsoft.com/office/drawing/2014/main" id="{09D66ED4-0C70-A752-6EB6-60B1BDC33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796" y="807193"/>
            <a:ext cx="7474408" cy="4993839"/>
          </a:xfrm>
        </p:spPr>
      </p:pic>
      <p:sp>
        <p:nvSpPr>
          <p:cNvPr id="7" name="TextBox 6">
            <a:extLst>
              <a:ext uri="{FF2B5EF4-FFF2-40B4-BE49-F238E27FC236}">
                <a16:creationId xmlns:a16="http://schemas.microsoft.com/office/drawing/2014/main" id="{2D8915AA-05E0-EC8B-1E92-AF0ED5B5C457}"/>
              </a:ext>
            </a:extLst>
          </p:cNvPr>
          <p:cNvSpPr txBox="1"/>
          <p:nvPr/>
        </p:nvSpPr>
        <p:spPr>
          <a:xfrm>
            <a:off x="4360909" y="5968181"/>
            <a:ext cx="3470181" cy="369332"/>
          </a:xfrm>
          <a:prstGeom prst="rect">
            <a:avLst/>
          </a:prstGeom>
          <a:noFill/>
        </p:spPr>
        <p:txBody>
          <a:bodyPr wrap="none" rtlCol="0">
            <a:spAutoFit/>
          </a:bodyPr>
          <a:lstStyle/>
          <a:p>
            <a:r>
              <a:rPr lang="en-US" dirty="0"/>
              <a:t>Over-engineering in a nutshell [9]</a:t>
            </a:r>
          </a:p>
        </p:txBody>
      </p:sp>
    </p:spTree>
    <p:extLst>
      <p:ext uri="{BB962C8B-B14F-4D97-AF65-F5344CB8AC3E}">
        <p14:creationId xmlns:p14="http://schemas.microsoft.com/office/powerpoint/2010/main" val="83568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28EC-5DB8-F7E6-222E-4D20EE1D7D96}"/>
              </a:ext>
            </a:extLst>
          </p:cNvPr>
          <p:cNvSpPr>
            <a:spLocks noGrp="1"/>
          </p:cNvSpPr>
          <p:nvPr>
            <p:ph type="title"/>
          </p:nvPr>
        </p:nvSpPr>
        <p:spPr>
          <a:xfrm>
            <a:off x="521208" y="978408"/>
            <a:ext cx="10746560" cy="1463040"/>
          </a:xfrm>
        </p:spPr>
        <p:txBody>
          <a:bodyPr/>
          <a:lstStyle/>
          <a:p>
            <a:r>
              <a:rPr lang="en-US" dirty="0"/>
              <a:t>Team Fortress 2 (open source) code [10] – A gold mine for over-engineering</a:t>
            </a:r>
          </a:p>
        </p:txBody>
      </p:sp>
      <p:pic>
        <p:nvPicPr>
          <p:cNvPr id="5" name="Content Placeholder 4">
            <a:extLst>
              <a:ext uri="{FF2B5EF4-FFF2-40B4-BE49-F238E27FC236}">
                <a16:creationId xmlns:a16="http://schemas.microsoft.com/office/drawing/2014/main" id="{2D77C827-7688-FD5F-43C6-72C822FDB99C}"/>
              </a:ext>
            </a:extLst>
          </p:cNvPr>
          <p:cNvPicPr>
            <a:picLocks noGrp="1" noChangeAspect="1"/>
          </p:cNvPicPr>
          <p:nvPr>
            <p:ph idx="1"/>
          </p:nvPr>
        </p:nvPicPr>
        <p:blipFill>
          <a:blip r:embed="rId2"/>
          <a:stretch>
            <a:fillRect/>
          </a:stretch>
        </p:blipFill>
        <p:spPr>
          <a:xfrm>
            <a:off x="521208" y="2441448"/>
            <a:ext cx="6884427" cy="4224766"/>
          </a:xfrm>
        </p:spPr>
      </p:pic>
      <p:pic>
        <p:nvPicPr>
          <p:cNvPr id="7" name="Picture 6">
            <a:extLst>
              <a:ext uri="{FF2B5EF4-FFF2-40B4-BE49-F238E27FC236}">
                <a16:creationId xmlns:a16="http://schemas.microsoft.com/office/drawing/2014/main" id="{EBD568D1-614C-1E6B-12AC-BD88720664F9}"/>
              </a:ext>
            </a:extLst>
          </p:cNvPr>
          <p:cNvPicPr>
            <a:picLocks noChangeAspect="1"/>
          </p:cNvPicPr>
          <p:nvPr/>
        </p:nvPicPr>
        <p:blipFill>
          <a:blip r:embed="rId3"/>
          <a:stretch>
            <a:fillRect/>
          </a:stretch>
        </p:blipFill>
        <p:spPr>
          <a:xfrm>
            <a:off x="10250175" y="2454258"/>
            <a:ext cx="1242317" cy="974742"/>
          </a:xfrm>
          <a:prstGeom prst="rect">
            <a:avLst/>
          </a:prstGeom>
        </p:spPr>
      </p:pic>
      <p:sp>
        <p:nvSpPr>
          <p:cNvPr id="8" name="TextBox 7">
            <a:extLst>
              <a:ext uri="{FF2B5EF4-FFF2-40B4-BE49-F238E27FC236}">
                <a16:creationId xmlns:a16="http://schemas.microsoft.com/office/drawing/2014/main" id="{735530F9-DC4D-4C4A-4934-EFCF67F633A1}"/>
              </a:ext>
            </a:extLst>
          </p:cNvPr>
          <p:cNvSpPr txBox="1"/>
          <p:nvPr/>
        </p:nvSpPr>
        <p:spPr>
          <a:xfrm>
            <a:off x="7468238" y="2806349"/>
            <a:ext cx="2719334" cy="369332"/>
          </a:xfrm>
          <a:prstGeom prst="rect">
            <a:avLst/>
          </a:prstGeom>
          <a:noFill/>
        </p:spPr>
        <p:txBody>
          <a:bodyPr wrap="none" rtlCol="0">
            <a:spAutoFit/>
          </a:bodyPr>
          <a:lstStyle/>
          <a:p>
            <a:r>
              <a:rPr lang="en-US" dirty="0"/>
              <a:t>Normal item color splash</a:t>
            </a:r>
          </a:p>
        </p:txBody>
      </p:sp>
      <p:sp>
        <p:nvSpPr>
          <p:cNvPr id="13" name="TextBox 12">
            <a:extLst>
              <a:ext uri="{FF2B5EF4-FFF2-40B4-BE49-F238E27FC236}">
                <a16:creationId xmlns:a16="http://schemas.microsoft.com/office/drawing/2014/main" id="{DF1A3B0D-4CA4-A01D-A698-4CCD11179619}"/>
              </a:ext>
            </a:extLst>
          </p:cNvPr>
          <p:cNvSpPr txBox="1"/>
          <p:nvPr/>
        </p:nvSpPr>
        <p:spPr>
          <a:xfrm>
            <a:off x="7468238" y="4056214"/>
            <a:ext cx="2610073" cy="1200329"/>
          </a:xfrm>
          <a:prstGeom prst="rect">
            <a:avLst/>
          </a:prstGeom>
          <a:noFill/>
        </p:spPr>
        <p:txBody>
          <a:bodyPr wrap="none" rtlCol="0">
            <a:spAutoFit/>
          </a:bodyPr>
          <a:lstStyle/>
          <a:p>
            <a:r>
              <a:rPr lang="en-US" dirty="0"/>
              <a:t>What this code is trying</a:t>
            </a:r>
            <a:br>
              <a:rPr lang="en-US" dirty="0"/>
            </a:br>
            <a:r>
              <a:rPr lang="en-US" dirty="0"/>
              <a:t> to accomplish in a very</a:t>
            </a:r>
            <a:br>
              <a:rPr lang="en-US" dirty="0"/>
            </a:br>
            <a:r>
              <a:rPr lang="en-US" dirty="0"/>
              <a:t>complicated matter that</a:t>
            </a:r>
            <a:br>
              <a:rPr lang="en-US" dirty="0"/>
            </a:br>
            <a:r>
              <a:rPr lang="en-US" dirty="0"/>
              <a:t>supports n colors </a:t>
            </a:r>
          </a:p>
        </p:txBody>
      </p:sp>
      <p:pic>
        <p:nvPicPr>
          <p:cNvPr id="15" name="Picture 14">
            <a:extLst>
              <a:ext uri="{FF2B5EF4-FFF2-40B4-BE49-F238E27FC236}">
                <a16:creationId xmlns:a16="http://schemas.microsoft.com/office/drawing/2014/main" id="{9EB6368E-DCBE-D434-0618-B6C1C44FE3B1}"/>
              </a:ext>
            </a:extLst>
          </p:cNvPr>
          <p:cNvPicPr>
            <a:picLocks noChangeAspect="1"/>
          </p:cNvPicPr>
          <p:nvPr/>
        </p:nvPicPr>
        <p:blipFill>
          <a:blip r:embed="rId4"/>
          <a:stretch>
            <a:fillRect/>
          </a:stretch>
        </p:blipFill>
        <p:spPr>
          <a:xfrm>
            <a:off x="10187572" y="4009843"/>
            <a:ext cx="1763470" cy="1318322"/>
          </a:xfrm>
          <a:prstGeom prst="rect">
            <a:avLst/>
          </a:prstGeom>
        </p:spPr>
      </p:pic>
    </p:spTree>
    <p:extLst>
      <p:ext uri="{BB962C8B-B14F-4D97-AF65-F5344CB8AC3E}">
        <p14:creationId xmlns:p14="http://schemas.microsoft.com/office/powerpoint/2010/main" val="181564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434F-524D-E258-06D3-1DE73F465FA7}"/>
              </a:ext>
            </a:extLst>
          </p:cNvPr>
          <p:cNvSpPr>
            <a:spLocks noGrp="1"/>
          </p:cNvSpPr>
          <p:nvPr>
            <p:ph type="title"/>
          </p:nvPr>
        </p:nvSpPr>
        <p:spPr>
          <a:xfrm>
            <a:off x="521208" y="978408"/>
            <a:ext cx="11155680" cy="801231"/>
          </a:xfrm>
        </p:spPr>
        <p:txBody>
          <a:bodyPr/>
          <a:lstStyle/>
          <a:p>
            <a:r>
              <a:rPr lang="en-US" dirty="0"/>
              <a:t>References</a:t>
            </a:r>
          </a:p>
        </p:txBody>
      </p:sp>
      <p:sp>
        <p:nvSpPr>
          <p:cNvPr id="3" name="Content Placeholder 2">
            <a:extLst>
              <a:ext uri="{FF2B5EF4-FFF2-40B4-BE49-F238E27FC236}">
                <a16:creationId xmlns:a16="http://schemas.microsoft.com/office/drawing/2014/main" id="{06E06BEB-2C16-17DA-D984-6286CB03B693}"/>
              </a:ext>
            </a:extLst>
          </p:cNvPr>
          <p:cNvSpPr>
            <a:spLocks noGrp="1"/>
          </p:cNvSpPr>
          <p:nvPr>
            <p:ph idx="1"/>
          </p:nvPr>
        </p:nvSpPr>
        <p:spPr>
          <a:xfrm>
            <a:off x="521208" y="1779639"/>
            <a:ext cx="11155680" cy="4566297"/>
          </a:xfrm>
        </p:spPr>
        <p:txBody>
          <a:bodyPr>
            <a:normAutofit lnSpcReduction="10000"/>
          </a:bodyPr>
          <a:lstStyle/>
          <a:p>
            <a:r>
              <a:rPr lang="en-US" sz="2000" dirty="0"/>
              <a:t>[1] </a:t>
            </a:r>
            <a:r>
              <a:rPr lang="en-US" sz="2000" dirty="0" err="1"/>
              <a:t>Baeldung</a:t>
            </a:r>
            <a:r>
              <a:rPr lang="en-US" sz="2000" dirty="0"/>
              <a:t>, “Antipatterns: Magic Numbers”, </a:t>
            </a:r>
            <a:r>
              <a:rPr lang="en-US" sz="2000" dirty="0">
                <a:hlinkClick r:id="rId2"/>
              </a:rPr>
              <a:t>https://www.baeldung.com/cs/antipatterns-magic-numbers</a:t>
            </a:r>
            <a:endParaRPr lang="en-US" sz="2000" dirty="0"/>
          </a:p>
          <a:p>
            <a:r>
              <a:rPr lang="en-US" sz="2000" dirty="0"/>
              <a:t>[2] Copyright Valve Corporation, Source-engine source code, 2017, </a:t>
            </a:r>
            <a:r>
              <a:rPr lang="en-US" sz="2000" dirty="0">
                <a:hlinkClick r:id="rId3"/>
              </a:rPr>
              <a:t>https://github.com/nillerusr/source-engine/tree/master</a:t>
            </a:r>
            <a:endParaRPr lang="en-US" sz="2000" dirty="0"/>
          </a:p>
          <a:p>
            <a:r>
              <a:rPr lang="en-US" sz="2000" dirty="0"/>
              <a:t>[3] Medium, The “God Object” Anti-Pattern in Software Architecture, 2024,  </a:t>
            </a:r>
            <a:r>
              <a:rPr lang="en-US" sz="2000" dirty="0">
                <a:hlinkClick r:id="rId4"/>
              </a:rPr>
              <a:t>https://dilankam.medium.com/the-god-object-anti-pattern-in-software-architecture-b2b7782d6997</a:t>
            </a:r>
            <a:endParaRPr lang="en-US" sz="2000" dirty="0"/>
          </a:p>
          <a:p>
            <a:r>
              <a:rPr lang="en-US" sz="2000" dirty="0"/>
              <a:t>[4] Android source code, </a:t>
            </a:r>
            <a:r>
              <a:rPr lang="en-US" sz="2000" dirty="0">
                <a:hlinkClick r:id="rId5"/>
              </a:rPr>
              <a:t>https://github.com/aosp-mirror/platform_frameworks_base/blob/master/services/core/java/com/android/server/am/ActivityManagerService.java</a:t>
            </a:r>
            <a:endParaRPr lang="en-US" sz="2000" dirty="0"/>
          </a:p>
          <a:p>
            <a:r>
              <a:rPr lang="en-US" sz="2000" dirty="0"/>
              <a:t>[5] </a:t>
            </a:r>
            <a:r>
              <a:rPr lang="en-US" sz="2000" dirty="0" err="1"/>
              <a:t>Springboot</a:t>
            </a:r>
            <a:r>
              <a:rPr lang="en-US" sz="2000" dirty="0"/>
              <a:t> source code, </a:t>
            </a:r>
            <a:r>
              <a:rPr lang="en-US" sz="2000" dirty="0">
                <a:hlinkClick r:id="rId6"/>
              </a:rPr>
              <a:t>https://github.com/spring-projects/spring-framework/blob/main/spring-webmvc/src/main/java/org/springframework/web/servlet/DispatcherServlet.java</a:t>
            </a:r>
            <a:endParaRPr lang="en-US" sz="2000" dirty="0"/>
          </a:p>
        </p:txBody>
      </p:sp>
    </p:spTree>
    <p:extLst>
      <p:ext uri="{BB962C8B-B14F-4D97-AF65-F5344CB8AC3E}">
        <p14:creationId xmlns:p14="http://schemas.microsoft.com/office/powerpoint/2010/main" val="3123657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D40F-C986-D788-2126-7F451895C2DC}"/>
              </a:ext>
            </a:extLst>
          </p:cNvPr>
          <p:cNvSpPr>
            <a:spLocks noGrp="1"/>
          </p:cNvSpPr>
          <p:nvPr>
            <p:ph type="title"/>
          </p:nvPr>
        </p:nvSpPr>
        <p:spPr>
          <a:xfrm>
            <a:off x="521208" y="978408"/>
            <a:ext cx="11155680" cy="840560"/>
          </a:xfrm>
        </p:spPr>
        <p:txBody>
          <a:bodyPr/>
          <a:lstStyle/>
          <a:p>
            <a:r>
              <a:rPr lang="en-US" dirty="0"/>
              <a:t>References</a:t>
            </a:r>
          </a:p>
        </p:txBody>
      </p:sp>
      <p:sp>
        <p:nvSpPr>
          <p:cNvPr id="3" name="Content Placeholder 2">
            <a:extLst>
              <a:ext uri="{FF2B5EF4-FFF2-40B4-BE49-F238E27FC236}">
                <a16:creationId xmlns:a16="http://schemas.microsoft.com/office/drawing/2014/main" id="{95213A91-1C77-0041-4E04-04C83CD7A331}"/>
              </a:ext>
            </a:extLst>
          </p:cNvPr>
          <p:cNvSpPr>
            <a:spLocks noGrp="1"/>
          </p:cNvSpPr>
          <p:nvPr>
            <p:ph idx="1"/>
          </p:nvPr>
        </p:nvSpPr>
        <p:spPr>
          <a:xfrm>
            <a:off x="521208" y="1995948"/>
            <a:ext cx="11155680" cy="4349988"/>
          </a:xfrm>
        </p:spPr>
        <p:txBody>
          <a:bodyPr>
            <a:normAutofit/>
          </a:bodyPr>
          <a:lstStyle/>
          <a:p>
            <a:r>
              <a:rPr lang="en-US" sz="2000" dirty="0"/>
              <a:t>[6] Medium, Combatting the Over-Engineering Anti-Pattern in Swift Development, 2023,  </a:t>
            </a:r>
            <a:r>
              <a:rPr lang="en-US" sz="2000" dirty="0">
                <a:hlinkClick r:id="rId2"/>
              </a:rPr>
              <a:t>https://medium.com/geekculture/combatting-the-over-engineering-anti-pattern-in-swift-development-85b8e7bd682f</a:t>
            </a:r>
            <a:endParaRPr lang="en-US" sz="2000" dirty="0"/>
          </a:p>
          <a:p>
            <a:r>
              <a:rPr lang="en-US" sz="2000" dirty="0"/>
              <a:t>[7] deep understand of Android </a:t>
            </a:r>
            <a:r>
              <a:rPr lang="en-US" sz="2000" dirty="0" err="1"/>
              <a:t>ActivityManagerService</a:t>
            </a:r>
            <a:r>
              <a:rPr lang="en-US" sz="2000" dirty="0"/>
              <a:t>, 2019, </a:t>
            </a:r>
            <a:r>
              <a:rPr lang="en-US" sz="2000" dirty="0">
                <a:hlinkClick r:id="rId3"/>
              </a:rPr>
              <a:t>https://wongzhenyu.cn/2019/10/03/deep-understanding-of-Android-ActivityManagerService/</a:t>
            </a:r>
            <a:endParaRPr lang="en-US" sz="2000" dirty="0"/>
          </a:p>
          <a:p>
            <a:r>
              <a:rPr lang="en-US" sz="2000" dirty="0"/>
              <a:t>[8] </a:t>
            </a:r>
            <a:r>
              <a:rPr lang="en-US" sz="2000" dirty="0">
                <a:hlinkClick r:id="rId4"/>
              </a:rPr>
              <a:t>https://www.fredduncan.com/2021/05/02/improving-mechanical-issues-cueing-less/</a:t>
            </a:r>
            <a:endParaRPr lang="en-US" sz="2000" dirty="0"/>
          </a:p>
          <a:p>
            <a:r>
              <a:rPr lang="en-US" sz="2000" dirty="0"/>
              <a:t>[9] </a:t>
            </a:r>
            <a:r>
              <a:rPr lang="en-US" sz="2000" dirty="0">
                <a:hlinkClick r:id="rId5"/>
              </a:rPr>
              <a:t>https://uselessdevblog.wordpress.com</a:t>
            </a:r>
            <a:endParaRPr lang="en-US" sz="2000" dirty="0"/>
          </a:p>
          <a:p>
            <a:r>
              <a:rPr lang="en-US" sz="2000" dirty="0"/>
              <a:t>[10] </a:t>
            </a:r>
            <a:r>
              <a:rPr lang="en-US" sz="2000" dirty="0">
                <a:hlinkClick r:id="rId6"/>
              </a:rPr>
              <a:t>https://github.com/ValveSoftware/source-sdk-2013</a:t>
            </a:r>
            <a:endParaRPr lang="en-US" sz="2000" dirty="0"/>
          </a:p>
        </p:txBody>
      </p:sp>
    </p:spTree>
    <p:extLst>
      <p:ext uri="{BB962C8B-B14F-4D97-AF65-F5344CB8AC3E}">
        <p14:creationId xmlns:p14="http://schemas.microsoft.com/office/powerpoint/2010/main" val="67723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CCE1-A41B-5A0D-42EC-52D832108773}"/>
              </a:ext>
            </a:extLst>
          </p:cNvPr>
          <p:cNvSpPr>
            <a:spLocks noGrp="1"/>
          </p:cNvSpPr>
          <p:nvPr>
            <p:ph type="title"/>
          </p:nvPr>
        </p:nvSpPr>
        <p:spPr>
          <a:xfrm>
            <a:off x="521208" y="978408"/>
            <a:ext cx="11155680" cy="1106031"/>
          </a:xfrm>
        </p:spPr>
        <p:txBody>
          <a:bodyPr>
            <a:normAutofit/>
          </a:bodyPr>
          <a:lstStyle/>
          <a:p>
            <a:r>
              <a:rPr lang="en-US" sz="3600" dirty="0"/>
              <a:t>How we have split the workload</a:t>
            </a:r>
          </a:p>
        </p:txBody>
      </p:sp>
      <p:sp>
        <p:nvSpPr>
          <p:cNvPr id="3" name="Content Placeholder 2">
            <a:extLst>
              <a:ext uri="{FF2B5EF4-FFF2-40B4-BE49-F238E27FC236}">
                <a16:creationId xmlns:a16="http://schemas.microsoft.com/office/drawing/2014/main" id="{647D9309-D71A-C6FF-F241-2098A0FA6D04}"/>
              </a:ext>
            </a:extLst>
          </p:cNvPr>
          <p:cNvSpPr>
            <a:spLocks noGrp="1"/>
          </p:cNvSpPr>
          <p:nvPr>
            <p:ph idx="1"/>
          </p:nvPr>
        </p:nvSpPr>
        <p:spPr>
          <a:xfrm>
            <a:off x="521208" y="2271252"/>
            <a:ext cx="11155680" cy="4074684"/>
          </a:xfrm>
        </p:spPr>
        <p:txBody>
          <a:bodyPr>
            <a:normAutofit/>
          </a:bodyPr>
          <a:lstStyle/>
          <a:p>
            <a:r>
              <a:rPr lang="en-US" sz="2800" dirty="0"/>
              <a:t>Cujba Daniel and</a:t>
            </a:r>
            <a:r>
              <a:rPr lang="en-US" sz="2800" i="1" dirty="0"/>
              <a:t> </a:t>
            </a:r>
            <a:r>
              <a:rPr lang="en-US" sz="2800" dirty="0" err="1"/>
              <a:t>Dumitrana</a:t>
            </a:r>
            <a:r>
              <a:rPr lang="en-US" sz="2800" dirty="0"/>
              <a:t> Mihnea - dug through online resources, (such as GitHub), to gather open-source code examples.</a:t>
            </a:r>
          </a:p>
          <a:p>
            <a:r>
              <a:rPr lang="en-US" sz="2800" dirty="0" err="1"/>
              <a:t>Coroiu</a:t>
            </a:r>
            <a:r>
              <a:rPr lang="en-US" sz="2800" dirty="0"/>
              <a:t> Adela – prepared the theoretical part of the project.</a:t>
            </a:r>
          </a:p>
        </p:txBody>
      </p:sp>
    </p:spTree>
    <p:extLst>
      <p:ext uri="{BB962C8B-B14F-4D97-AF65-F5344CB8AC3E}">
        <p14:creationId xmlns:p14="http://schemas.microsoft.com/office/powerpoint/2010/main" val="366085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3BF65-051F-473E-14E3-70D5B8E3F22F}"/>
              </a:ext>
            </a:extLst>
          </p:cNvPr>
          <p:cNvSpPr>
            <a:spLocks noGrp="1"/>
          </p:cNvSpPr>
          <p:nvPr>
            <p:ph idx="1"/>
          </p:nvPr>
        </p:nvSpPr>
        <p:spPr>
          <a:xfrm>
            <a:off x="521208" y="2399071"/>
            <a:ext cx="11155680" cy="3946865"/>
          </a:xfrm>
        </p:spPr>
        <p:txBody>
          <a:bodyPr>
            <a:normAutofit/>
          </a:bodyPr>
          <a:lstStyle/>
          <a:p>
            <a:pPr>
              <a:buFont typeface="Wingdings" panose="05000000000000000000" pitchFamily="2" charset="2"/>
              <a:buChar char="Ø"/>
            </a:pPr>
            <a:r>
              <a:rPr lang="en-US" sz="2800" dirty="0"/>
              <a:t> they </a:t>
            </a:r>
            <a:r>
              <a:rPr lang="en-US" sz="2800" dirty="0">
                <a:solidFill>
                  <a:srgbClr val="000000"/>
                </a:solidFill>
                <a:effectLst/>
              </a:rPr>
              <a:t>are patterns that do not present benefits and can harm the benefits achieved from other design patterns [1]</a:t>
            </a:r>
          </a:p>
          <a:p>
            <a:pPr>
              <a:buFont typeface="Wingdings" panose="05000000000000000000" pitchFamily="2" charset="2"/>
              <a:buChar char="Ø"/>
            </a:pPr>
            <a:r>
              <a:rPr lang="en-US" sz="2800" dirty="0"/>
              <a:t> can be understood as bad habits or repetitive behaviors that initially seem inoffensive or beneficial. However, with the programming project progress, antipatterns become a problem for the team [1]</a:t>
            </a:r>
          </a:p>
          <a:p>
            <a:endParaRPr lang="en-US" sz="2400" b="1" dirty="0">
              <a:latin typeface="+mj-lt"/>
            </a:endParaRPr>
          </a:p>
        </p:txBody>
      </p:sp>
      <p:sp>
        <p:nvSpPr>
          <p:cNvPr id="6" name="Title 1">
            <a:extLst>
              <a:ext uri="{FF2B5EF4-FFF2-40B4-BE49-F238E27FC236}">
                <a16:creationId xmlns:a16="http://schemas.microsoft.com/office/drawing/2014/main" id="{39D08AB7-E418-B4A0-C140-390AAC219286}"/>
              </a:ext>
            </a:extLst>
          </p:cNvPr>
          <p:cNvSpPr>
            <a:spLocks noGrp="1"/>
          </p:cNvSpPr>
          <p:nvPr>
            <p:ph type="title"/>
          </p:nvPr>
        </p:nvSpPr>
        <p:spPr>
          <a:xfrm>
            <a:off x="521208" y="978408"/>
            <a:ext cx="11155680" cy="1125695"/>
          </a:xfrm>
        </p:spPr>
        <p:txBody>
          <a:bodyPr>
            <a:normAutofit/>
          </a:bodyPr>
          <a:lstStyle/>
          <a:p>
            <a:pPr marL="0" indent="0">
              <a:buNone/>
            </a:pPr>
            <a:r>
              <a:rPr lang="en-US" sz="4000" b="1" dirty="0">
                <a:latin typeface="+mj-lt"/>
              </a:rPr>
              <a:t>What are design anti-patterns?</a:t>
            </a:r>
          </a:p>
        </p:txBody>
      </p:sp>
    </p:spTree>
    <p:extLst>
      <p:ext uri="{BB962C8B-B14F-4D97-AF65-F5344CB8AC3E}">
        <p14:creationId xmlns:p14="http://schemas.microsoft.com/office/powerpoint/2010/main" val="4552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9B4-2F6A-9992-AFB6-C589395DC445}"/>
              </a:ext>
            </a:extLst>
          </p:cNvPr>
          <p:cNvSpPr>
            <a:spLocks noGrp="1"/>
          </p:cNvSpPr>
          <p:nvPr>
            <p:ph type="title"/>
          </p:nvPr>
        </p:nvSpPr>
        <p:spPr>
          <a:xfrm>
            <a:off x="521208" y="978409"/>
            <a:ext cx="11155680" cy="860224"/>
          </a:xfrm>
        </p:spPr>
        <p:txBody>
          <a:bodyPr/>
          <a:lstStyle/>
          <a:p>
            <a:r>
              <a:rPr lang="en-US" dirty="0"/>
              <a:t>Magic Numbers anti-pattern</a:t>
            </a:r>
          </a:p>
        </p:txBody>
      </p:sp>
      <p:sp>
        <p:nvSpPr>
          <p:cNvPr id="3" name="Content Placeholder 2">
            <a:extLst>
              <a:ext uri="{FF2B5EF4-FFF2-40B4-BE49-F238E27FC236}">
                <a16:creationId xmlns:a16="http://schemas.microsoft.com/office/drawing/2014/main" id="{D32874F8-75CC-2886-9BE8-ADE7DC4B16DE}"/>
              </a:ext>
            </a:extLst>
          </p:cNvPr>
          <p:cNvSpPr>
            <a:spLocks noGrp="1"/>
          </p:cNvSpPr>
          <p:nvPr>
            <p:ph idx="1"/>
          </p:nvPr>
        </p:nvSpPr>
        <p:spPr>
          <a:xfrm>
            <a:off x="521208" y="2074606"/>
            <a:ext cx="11155680" cy="4271330"/>
          </a:xfrm>
        </p:spPr>
        <p:txBody>
          <a:bodyPr>
            <a:normAutofit/>
          </a:bodyPr>
          <a:lstStyle/>
          <a:p>
            <a:r>
              <a:rPr lang="en-US" sz="2400" dirty="0"/>
              <a:t>In general, </a:t>
            </a:r>
            <a:r>
              <a:rPr lang="en-US" sz="2400" b="1" dirty="0"/>
              <a:t>magic numbers</a:t>
            </a:r>
            <a:r>
              <a:rPr lang="en-US" sz="2400" dirty="0"/>
              <a:t> refer to hard-coded numeric values that are directly used within a program’s logic. </a:t>
            </a:r>
          </a:p>
          <a:p>
            <a:r>
              <a:rPr lang="en-US" sz="2400" dirty="0"/>
              <a:t>This practice is typically discouraged for several reasons, some common examples including [1]:</a:t>
            </a:r>
          </a:p>
          <a:p>
            <a:pPr lvl="1">
              <a:buFont typeface="Wingdings" panose="05000000000000000000" pitchFamily="2" charset="2"/>
              <a:buChar char="Ø"/>
            </a:pPr>
            <a:r>
              <a:rPr lang="en-US" sz="2200" dirty="0"/>
              <a:t> constant values being used multiple times in the code without being given a descriptive name</a:t>
            </a:r>
          </a:p>
          <a:p>
            <a:pPr lvl="1">
              <a:buFont typeface="Wingdings" panose="05000000000000000000" pitchFamily="2" charset="2"/>
              <a:buChar char="Ø"/>
            </a:pPr>
            <a:r>
              <a:rPr lang="en-US" sz="2200" dirty="0"/>
              <a:t> numeric values that represent identifiers for protocols or file formats that aren't clearly defined</a:t>
            </a:r>
          </a:p>
          <a:p>
            <a:pPr lvl="1">
              <a:buFont typeface="Wingdings" panose="05000000000000000000" pitchFamily="2" charset="2"/>
              <a:buChar char="Ø"/>
            </a:pPr>
            <a:r>
              <a:rPr lang="en-US" sz="2200" dirty="0"/>
              <a:t> unique values appearing only in one part of the code, with no broader meaning or documentation</a:t>
            </a:r>
          </a:p>
        </p:txBody>
      </p:sp>
    </p:spTree>
    <p:extLst>
      <p:ext uri="{BB962C8B-B14F-4D97-AF65-F5344CB8AC3E}">
        <p14:creationId xmlns:p14="http://schemas.microsoft.com/office/powerpoint/2010/main" val="264482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program&#10;&#10;AI-generated content may be incorrect.">
            <a:extLst>
              <a:ext uri="{FF2B5EF4-FFF2-40B4-BE49-F238E27FC236}">
                <a16:creationId xmlns:a16="http://schemas.microsoft.com/office/drawing/2014/main" id="{1D59F1F6-0944-9608-963A-03A918DAE4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066" y="825265"/>
            <a:ext cx="7323378" cy="5539137"/>
          </a:xfrm>
        </p:spPr>
      </p:pic>
      <p:sp>
        <p:nvSpPr>
          <p:cNvPr id="17" name="TextBox 16">
            <a:extLst>
              <a:ext uri="{FF2B5EF4-FFF2-40B4-BE49-F238E27FC236}">
                <a16:creationId xmlns:a16="http://schemas.microsoft.com/office/drawing/2014/main" id="{5FB6E1E8-ADE4-C118-6F7C-842FB7A5BD40}"/>
              </a:ext>
            </a:extLst>
          </p:cNvPr>
          <p:cNvSpPr txBox="1"/>
          <p:nvPr/>
        </p:nvSpPr>
        <p:spPr>
          <a:xfrm>
            <a:off x="3159920" y="6364402"/>
            <a:ext cx="2009670" cy="369332"/>
          </a:xfrm>
          <a:prstGeom prst="rect">
            <a:avLst/>
          </a:prstGeom>
          <a:noFill/>
        </p:spPr>
        <p:txBody>
          <a:bodyPr wrap="square" rtlCol="0">
            <a:spAutoFit/>
          </a:bodyPr>
          <a:lstStyle/>
          <a:p>
            <a:r>
              <a:rPr lang="en-US" dirty="0"/>
              <a:t>[2] Source-engine</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F49BA82C-5392-B868-9FBC-A491F87BB998}"/>
                  </a:ext>
                </a:extLst>
              </p14:cNvPr>
              <p14:cNvContentPartPr/>
              <p14:nvPr/>
            </p14:nvContentPartPr>
            <p14:xfrm>
              <a:off x="4462208" y="3596628"/>
              <a:ext cx="573840" cy="386280"/>
            </p14:xfrm>
          </p:contentPart>
        </mc:Choice>
        <mc:Fallback xmlns="">
          <p:pic>
            <p:nvPicPr>
              <p:cNvPr id="18" name="Ink 17">
                <a:extLst>
                  <a:ext uri="{FF2B5EF4-FFF2-40B4-BE49-F238E27FC236}">
                    <a16:creationId xmlns:a16="http://schemas.microsoft.com/office/drawing/2014/main" id="{F49BA82C-5392-B868-9FBC-A491F87BB998}"/>
                  </a:ext>
                </a:extLst>
              </p:cNvPr>
              <p:cNvPicPr/>
              <p:nvPr/>
            </p:nvPicPr>
            <p:blipFill>
              <a:blip r:embed="rId4"/>
              <a:stretch>
                <a:fillRect/>
              </a:stretch>
            </p:blipFill>
            <p:spPr>
              <a:xfrm>
                <a:off x="4456088" y="3590508"/>
                <a:ext cx="586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42684B3-616F-A918-F07A-4BB279CFE814}"/>
                  </a:ext>
                </a:extLst>
              </p14:cNvPr>
              <p14:cNvContentPartPr/>
              <p14:nvPr/>
            </p14:nvContentPartPr>
            <p14:xfrm>
              <a:off x="5543648" y="3637308"/>
              <a:ext cx="582120" cy="345960"/>
            </p14:xfrm>
          </p:contentPart>
        </mc:Choice>
        <mc:Fallback xmlns="">
          <p:pic>
            <p:nvPicPr>
              <p:cNvPr id="19" name="Ink 18">
                <a:extLst>
                  <a:ext uri="{FF2B5EF4-FFF2-40B4-BE49-F238E27FC236}">
                    <a16:creationId xmlns:a16="http://schemas.microsoft.com/office/drawing/2014/main" id="{042684B3-616F-A918-F07A-4BB279CFE814}"/>
                  </a:ext>
                </a:extLst>
              </p:cNvPr>
              <p:cNvPicPr/>
              <p:nvPr/>
            </p:nvPicPr>
            <p:blipFill>
              <a:blip r:embed="rId6"/>
              <a:stretch>
                <a:fillRect/>
              </a:stretch>
            </p:blipFill>
            <p:spPr>
              <a:xfrm>
                <a:off x="5537528" y="3631188"/>
                <a:ext cx="594360" cy="358200"/>
              </a:xfrm>
              <a:prstGeom prst="rect">
                <a:avLst/>
              </a:prstGeom>
            </p:spPr>
          </p:pic>
        </mc:Fallback>
      </mc:AlternateContent>
      <p:grpSp>
        <p:nvGrpSpPr>
          <p:cNvPr id="26" name="Group 25">
            <a:extLst>
              <a:ext uri="{FF2B5EF4-FFF2-40B4-BE49-F238E27FC236}">
                <a16:creationId xmlns:a16="http://schemas.microsoft.com/office/drawing/2014/main" id="{3649BC9A-D134-40E2-B9AF-482AA578E1F6}"/>
              </a:ext>
            </a:extLst>
          </p:cNvPr>
          <p:cNvGrpSpPr/>
          <p:nvPr/>
        </p:nvGrpSpPr>
        <p:grpSpPr>
          <a:xfrm>
            <a:off x="4640768" y="4292148"/>
            <a:ext cx="362880" cy="348120"/>
            <a:chOff x="4640768" y="4292148"/>
            <a:chExt cx="362880" cy="348120"/>
          </a:xfrm>
        </p:grpSpPr>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D07053E0-33CF-B3D0-1051-7CA3AC74D3B4}"/>
                    </a:ext>
                  </a:extLst>
                </p14:cNvPr>
                <p14:cNvContentPartPr/>
                <p14:nvPr/>
              </p14:nvContentPartPr>
              <p14:xfrm>
                <a:off x="4640768" y="4292148"/>
                <a:ext cx="146160" cy="348120"/>
              </p14:xfrm>
            </p:contentPart>
          </mc:Choice>
          <mc:Fallback xmlns="">
            <p:pic>
              <p:nvPicPr>
                <p:cNvPr id="20" name="Ink 19">
                  <a:extLst>
                    <a:ext uri="{FF2B5EF4-FFF2-40B4-BE49-F238E27FC236}">
                      <a16:creationId xmlns:a16="http://schemas.microsoft.com/office/drawing/2014/main" id="{D07053E0-33CF-B3D0-1051-7CA3AC74D3B4}"/>
                    </a:ext>
                  </a:extLst>
                </p:cNvPr>
                <p:cNvPicPr/>
                <p:nvPr/>
              </p:nvPicPr>
              <p:blipFill>
                <a:blip r:embed="rId8"/>
                <a:stretch>
                  <a:fillRect/>
                </a:stretch>
              </p:blipFill>
              <p:spPr>
                <a:xfrm>
                  <a:off x="4634648" y="4286028"/>
                  <a:ext cx="1584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5C6935B0-2BC1-746C-5CE7-1F70DAD4DC8D}"/>
                    </a:ext>
                  </a:extLst>
                </p14:cNvPr>
                <p14:cNvContentPartPr/>
                <p14:nvPr/>
              </p14:nvContentPartPr>
              <p14:xfrm>
                <a:off x="4866848" y="4375308"/>
                <a:ext cx="136800" cy="264240"/>
              </p14:xfrm>
            </p:contentPart>
          </mc:Choice>
          <mc:Fallback xmlns="">
            <p:pic>
              <p:nvPicPr>
                <p:cNvPr id="23" name="Ink 22">
                  <a:extLst>
                    <a:ext uri="{FF2B5EF4-FFF2-40B4-BE49-F238E27FC236}">
                      <a16:creationId xmlns:a16="http://schemas.microsoft.com/office/drawing/2014/main" id="{5C6935B0-2BC1-746C-5CE7-1F70DAD4DC8D}"/>
                    </a:ext>
                  </a:extLst>
                </p:cNvPr>
                <p:cNvPicPr/>
                <p:nvPr/>
              </p:nvPicPr>
              <p:blipFill>
                <a:blip r:embed="rId10"/>
                <a:stretch>
                  <a:fillRect/>
                </a:stretch>
              </p:blipFill>
              <p:spPr>
                <a:xfrm>
                  <a:off x="4860728" y="4369188"/>
                  <a:ext cx="149040" cy="276480"/>
                </a:xfrm>
                <a:prstGeom prst="rect">
                  <a:avLst/>
                </a:prstGeom>
              </p:spPr>
            </p:pic>
          </mc:Fallback>
        </mc:AlternateContent>
      </p:grpSp>
      <p:grpSp>
        <p:nvGrpSpPr>
          <p:cNvPr id="25" name="Group 24">
            <a:extLst>
              <a:ext uri="{FF2B5EF4-FFF2-40B4-BE49-F238E27FC236}">
                <a16:creationId xmlns:a16="http://schemas.microsoft.com/office/drawing/2014/main" id="{3E329575-3A81-9D66-DA03-18906B81FB06}"/>
              </a:ext>
            </a:extLst>
          </p:cNvPr>
          <p:cNvGrpSpPr/>
          <p:nvPr/>
        </p:nvGrpSpPr>
        <p:grpSpPr>
          <a:xfrm>
            <a:off x="4699808" y="4768428"/>
            <a:ext cx="207000" cy="49680"/>
            <a:chOff x="4699808" y="4768428"/>
            <a:chExt cx="207000" cy="49680"/>
          </a:xfrm>
        </p:grpSpPr>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25FAE673-E5C2-88ED-30F9-AF7718C1BCFB}"/>
                    </a:ext>
                  </a:extLst>
                </p14:cNvPr>
                <p14:cNvContentPartPr/>
                <p14:nvPr/>
              </p14:nvContentPartPr>
              <p14:xfrm>
                <a:off x="4699808" y="4768428"/>
                <a:ext cx="10080" cy="360"/>
              </p14:xfrm>
            </p:contentPart>
          </mc:Choice>
          <mc:Fallback xmlns="">
            <p:pic>
              <p:nvPicPr>
                <p:cNvPr id="21" name="Ink 20">
                  <a:extLst>
                    <a:ext uri="{FF2B5EF4-FFF2-40B4-BE49-F238E27FC236}">
                      <a16:creationId xmlns:a16="http://schemas.microsoft.com/office/drawing/2014/main" id="{25FAE673-E5C2-88ED-30F9-AF7718C1BCFB}"/>
                    </a:ext>
                  </a:extLst>
                </p:cNvPr>
                <p:cNvPicPr/>
                <p:nvPr/>
              </p:nvPicPr>
              <p:blipFill>
                <a:blip r:embed="rId12"/>
                <a:stretch>
                  <a:fillRect/>
                </a:stretch>
              </p:blipFill>
              <p:spPr>
                <a:xfrm>
                  <a:off x="4693688" y="4762308"/>
                  <a:ext cx="22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A4A04733-8DA1-B4A2-A3BF-5180275C254A}"/>
                    </a:ext>
                  </a:extLst>
                </p14:cNvPr>
                <p14:cNvContentPartPr/>
                <p14:nvPr/>
              </p14:nvContentPartPr>
              <p14:xfrm>
                <a:off x="4906448" y="4815948"/>
                <a:ext cx="360" cy="2160"/>
              </p14:xfrm>
            </p:contentPart>
          </mc:Choice>
          <mc:Fallback xmlns="">
            <p:pic>
              <p:nvPicPr>
                <p:cNvPr id="24" name="Ink 23">
                  <a:extLst>
                    <a:ext uri="{FF2B5EF4-FFF2-40B4-BE49-F238E27FC236}">
                      <a16:creationId xmlns:a16="http://schemas.microsoft.com/office/drawing/2014/main" id="{A4A04733-8DA1-B4A2-A3BF-5180275C254A}"/>
                    </a:ext>
                  </a:extLst>
                </p:cNvPr>
                <p:cNvPicPr/>
                <p:nvPr/>
              </p:nvPicPr>
              <p:blipFill>
                <a:blip r:embed="rId14"/>
                <a:stretch>
                  <a:fillRect/>
                </a:stretch>
              </p:blipFill>
              <p:spPr>
                <a:xfrm>
                  <a:off x="4900328" y="4809828"/>
                  <a:ext cx="12600" cy="14400"/>
                </a:xfrm>
                <a:prstGeom prst="rect">
                  <a:avLst/>
                </a:prstGeom>
              </p:spPr>
            </p:pic>
          </mc:Fallback>
        </mc:AlternateContent>
      </p:grpSp>
      <p:sp>
        <p:nvSpPr>
          <p:cNvPr id="29" name="TextBox 28">
            <a:extLst>
              <a:ext uri="{FF2B5EF4-FFF2-40B4-BE49-F238E27FC236}">
                <a16:creationId xmlns:a16="http://schemas.microsoft.com/office/drawing/2014/main" id="{685E4B86-1307-5239-40EE-1FBADB08D6F0}"/>
              </a:ext>
            </a:extLst>
          </p:cNvPr>
          <p:cNvSpPr txBox="1"/>
          <p:nvPr/>
        </p:nvSpPr>
        <p:spPr>
          <a:xfrm>
            <a:off x="8042788" y="1080904"/>
            <a:ext cx="3732966" cy="224676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Great example of magic numbers, random constants added or subtracted from a width value</a:t>
            </a:r>
          </a:p>
          <a:p>
            <a:pPr marL="285750" indent="-285750">
              <a:buFont typeface="Wingdings" panose="05000000000000000000" pitchFamily="2" charset="2"/>
              <a:buChar char="Ø"/>
            </a:pPr>
            <a:r>
              <a:rPr lang="en-US" sz="2000" dirty="0"/>
              <a:t>20 what, 20 who, we’ll never know unless we ask the guy who wrote it</a:t>
            </a:r>
          </a:p>
        </p:txBody>
      </p:sp>
    </p:spTree>
    <p:extLst>
      <p:ext uri="{BB962C8B-B14F-4D97-AF65-F5344CB8AC3E}">
        <p14:creationId xmlns:p14="http://schemas.microsoft.com/office/powerpoint/2010/main" val="84769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 shot of a computer&#10;&#10;AI-generated content may be incorrect.">
            <a:extLst>
              <a:ext uri="{FF2B5EF4-FFF2-40B4-BE49-F238E27FC236}">
                <a16:creationId xmlns:a16="http://schemas.microsoft.com/office/drawing/2014/main" id="{37BBE9D8-8DD7-57DB-0C82-C5E7296955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110"/>
          <a:stretch/>
        </p:blipFill>
        <p:spPr>
          <a:xfrm>
            <a:off x="521109" y="825246"/>
            <a:ext cx="7816669" cy="5369078"/>
          </a:xfrm>
        </p:spPr>
      </p:pic>
      <p:sp>
        <p:nvSpPr>
          <p:cNvPr id="8" name="TextBox 7">
            <a:extLst>
              <a:ext uri="{FF2B5EF4-FFF2-40B4-BE49-F238E27FC236}">
                <a16:creationId xmlns:a16="http://schemas.microsoft.com/office/drawing/2014/main" id="{422C3681-9197-F973-E78A-EB1BECCB42C0}"/>
              </a:ext>
            </a:extLst>
          </p:cNvPr>
          <p:cNvSpPr txBox="1"/>
          <p:nvPr/>
        </p:nvSpPr>
        <p:spPr>
          <a:xfrm>
            <a:off x="3424608" y="6315241"/>
            <a:ext cx="2009670" cy="369332"/>
          </a:xfrm>
          <a:prstGeom prst="rect">
            <a:avLst/>
          </a:prstGeom>
          <a:noFill/>
        </p:spPr>
        <p:txBody>
          <a:bodyPr wrap="square" rtlCol="0">
            <a:spAutoFit/>
          </a:bodyPr>
          <a:lstStyle/>
          <a:p>
            <a:r>
              <a:rPr lang="en-US" dirty="0"/>
              <a:t>[2] Source-engine</a:t>
            </a:r>
          </a:p>
        </p:txBody>
      </p:sp>
      <p:sp>
        <p:nvSpPr>
          <p:cNvPr id="9" name="TextBox 8">
            <a:extLst>
              <a:ext uri="{FF2B5EF4-FFF2-40B4-BE49-F238E27FC236}">
                <a16:creationId xmlns:a16="http://schemas.microsoft.com/office/drawing/2014/main" id="{285EAAEA-F6A0-E425-FE47-16CF506BEE69}"/>
              </a:ext>
            </a:extLst>
          </p:cNvPr>
          <p:cNvSpPr txBox="1"/>
          <p:nvPr/>
        </p:nvSpPr>
        <p:spPr>
          <a:xfrm>
            <a:off x="8504904" y="825246"/>
            <a:ext cx="3048000"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Another example from the source-engine …those Valve engineers must really like their magic numbers</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58A18EC4-C59E-F718-C827-0005D8D5F754}"/>
                  </a:ext>
                </a:extLst>
              </p14:cNvPr>
              <p14:cNvContentPartPr/>
              <p14:nvPr/>
            </p14:nvContentPartPr>
            <p14:xfrm>
              <a:off x="4433408" y="4590948"/>
              <a:ext cx="1830600" cy="1200960"/>
            </p14:xfrm>
          </p:contentPart>
        </mc:Choice>
        <mc:Fallback xmlns="">
          <p:pic>
            <p:nvPicPr>
              <p:cNvPr id="18" name="Ink 17">
                <a:extLst>
                  <a:ext uri="{FF2B5EF4-FFF2-40B4-BE49-F238E27FC236}">
                    <a16:creationId xmlns:a16="http://schemas.microsoft.com/office/drawing/2014/main" id="{58A18EC4-C59E-F718-C827-0005D8D5F754}"/>
                  </a:ext>
                </a:extLst>
              </p:cNvPr>
              <p:cNvPicPr/>
              <p:nvPr/>
            </p:nvPicPr>
            <p:blipFill>
              <a:blip r:embed="rId4"/>
              <a:stretch>
                <a:fillRect/>
              </a:stretch>
            </p:blipFill>
            <p:spPr>
              <a:xfrm>
                <a:off x="4427288" y="4584828"/>
                <a:ext cx="1842840" cy="1213200"/>
              </a:xfrm>
              <a:prstGeom prst="rect">
                <a:avLst/>
              </a:prstGeom>
            </p:spPr>
          </p:pic>
        </mc:Fallback>
      </mc:AlternateContent>
    </p:spTree>
    <p:extLst>
      <p:ext uri="{BB962C8B-B14F-4D97-AF65-F5344CB8AC3E}">
        <p14:creationId xmlns:p14="http://schemas.microsoft.com/office/powerpoint/2010/main" val="52622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2606-CD12-894A-509A-521E44BEF5B3}"/>
              </a:ext>
            </a:extLst>
          </p:cNvPr>
          <p:cNvSpPr>
            <a:spLocks noGrp="1"/>
          </p:cNvSpPr>
          <p:nvPr>
            <p:ph type="title"/>
          </p:nvPr>
        </p:nvSpPr>
        <p:spPr>
          <a:xfrm>
            <a:off x="521208" y="978408"/>
            <a:ext cx="11155680" cy="830727"/>
          </a:xfrm>
        </p:spPr>
        <p:txBody>
          <a:bodyPr/>
          <a:lstStyle/>
          <a:p>
            <a:r>
              <a:rPr lang="en-US" dirty="0"/>
              <a:t>God Object anti-pattern</a:t>
            </a:r>
          </a:p>
        </p:txBody>
      </p:sp>
      <p:sp>
        <p:nvSpPr>
          <p:cNvPr id="3" name="Content Placeholder 2">
            <a:extLst>
              <a:ext uri="{FF2B5EF4-FFF2-40B4-BE49-F238E27FC236}">
                <a16:creationId xmlns:a16="http://schemas.microsoft.com/office/drawing/2014/main" id="{4E557C07-59E0-C760-604D-63E4C3C41DAF}"/>
              </a:ext>
            </a:extLst>
          </p:cNvPr>
          <p:cNvSpPr>
            <a:spLocks noGrp="1"/>
          </p:cNvSpPr>
          <p:nvPr>
            <p:ph idx="1"/>
          </p:nvPr>
        </p:nvSpPr>
        <p:spPr>
          <a:xfrm>
            <a:off x="521208" y="2222090"/>
            <a:ext cx="11155680" cy="4123846"/>
          </a:xfrm>
        </p:spPr>
        <p:txBody>
          <a:bodyPr>
            <a:normAutofit/>
          </a:bodyPr>
          <a:lstStyle/>
          <a:p>
            <a:r>
              <a:rPr lang="en-US" sz="2400" dirty="0"/>
              <a:t>A </a:t>
            </a:r>
            <a:r>
              <a:rPr lang="en-US" sz="2400" b="1" dirty="0"/>
              <a:t>God Object</a:t>
            </a:r>
            <a:r>
              <a:rPr lang="en-US" sz="2400" dirty="0"/>
              <a:t> is a class or component that tries to control too much within an application</a:t>
            </a:r>
            <a:r>
              <a:rPr lang="en-US" sz="2400" dirty="0">
                <a:solidFill>
                  <a:srgbClr val="242424"/>
                </a:solidFill>
                <a:latin typeface="source-serif-pro"/>
              </a:rPr>
              <a:t>. </a:t>
            </a:r>
          </a:p>
          <a:p>
            <a:r>
              <a:rPr lang="en-US" sz="2400" dirty="0">
                <a:solidFill>
                  <a:srgbClr val="242424"/>
                </a:solidFill>
                <a:latin typeface="source-serif-pro"/>
              </a:rPr>
              <a:t>It usually has the following characteristics:</a:t>
            </a:r>
            <a:endParaRPr lang="en-US" sz="2400" b="0" i="0" dirty="0">
              <a:solidFill>
                <a:srgbClr val="242424"/>
              </a:solidFill>
              <a:effectLst/>
            </a:endParaRPr>
          </a:p>
          <a:p>
            <a:pPr lvl="1">
              <a:lnSpc>
                <a:spcPts val="2400"/>
              </a:lnSpc>
              <a:buFont typeface="Wingdings" panose="05000000000000000000" pitchFamily="2" charset="2"/>
              <a:buChar char="Ø"/>
            </a:pPr>
            <a:r>
              <a:rPr lang="en-US" sz="2200" dirty="0">
                <a:solidFill>
                  <a:srgbClr val="242424"/>
                </a:solidFill>
              </a:rPr>
              <a:t> p</a:t>
            </a:r>
            <a:r>
              <a:rPr lang="en-US" sz="2200" b="0" i="0" dirty="0">
                <a:solidFill>
                  <a:srgbClr val="242424"/>
                </a:solidFill>
                <a:effectLst/>
              </a:rPr>
              <a:t>ossesses extensive knowledge about various parts of the system</a:t>
            </a:r>
          </a:p>
          <a:p>
            <a:pPr lvl="1">
              <a:lnSpc>
                <a:spcPts val="2400"/>
              </a:lnSpc>
              <a:buFont typeface="Wingdings" panose="05000000000000000000" pitchFamily="2" charset="2"/>
              <a:buChar char="Ø"/>
            </a:pPr>
            <a:r>
              <a:rPr lang="en-US" sz="2200" dirty="0">
                <a:solidFill>
                  <a:srgbClr val="242424"/>
                </a:solidFill>
              </a:rPr>
              <a:t> t</a:t>
            </a:r>
            <a:r>
              <a:rPr lang="en-US" sz="2200" b="0" i="0" dirty="0">
                <a:solidFill>
                  <a:srgbClr val="242424"/>
                </a:solidFill>
                <a:effectLst/>
              </a:rPr>
              <a:t>akes on multiple, unrelated responsibilities</a:t>
            </a:r>
          </a:p>
          <a:p>
            <a:pPr lvl="1">
              <a:lnSpc>
                <a:spcPts val="2400"/>
              </a:lnSpc>
              <a:buFont typeface="Wingdings" panose="05000000000000000000" pitchFamily="2" charset="2"/>
              <a:buChar char="Ø"/>
            </a:pPr>
            <a:r>
              <a:rPr lang="en-US" sz="2200" dirty="0">
                <a:solidFill>
                  <a:srgbClr val="242424"/>
                </a:solidFill>
              </a:rPr>
              <a:t> s</a:t>
            </a:r>
            <a:r>
              <a:rPr lang="en-US" sz="2200" b="0" i="0" dirty="0">
                <a:solidFill>
                  <a:srgbClr val="242424"/>
                </a:solidFill>
                <a:effectLst/>
              </a:rPr>
              <a:t>erves as a central point for many operations, often violating separation of concerns</a:t>
            </a:r>
            <a:endParaRPr lang="en-US" sz="2200" dirty="0"/>
          </a:p>
        </p:txBody>
      </p:sp>
    </p:spTree>
    <p:extLst>
      <p:ext uri="{BB962C8B-B14F-4D97-AF65-F5344CB8AC3E}">
        <p14:creationId xmlns:p14="http://schemas.microsoft.com/office/powerpoint/2010/main" val="393272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3F34BE-F1E1-09A9-B1FB-A8D0D16A38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200" y="958369"/>
            <a:ext cx="7335600" cy="49412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36036-7AD3-BCBD-60DA-9E2E07F523F8}"/>
              </a:ext>
            </a:extLst>
          </p:cNvPr>
          <p:cNvSpPr txBox="1"/>
          <p:nvPr/>
        </p:nvSpPr>
        <p:spPr>
          <a:xfrm>
            <a:off x="4022066" y="6154993"/>
            <a:ext cx="4147867" cy="369332"/>
          </a:xfrm>
          <a:prstGeom prst="rect">
            <a:avLst/>
          </a:prstGeom>
          <a:noFill/>
        </p:spPr>
        <p:txBody>
          <a:bodyPr wrap="none" rtlCol="0">
            <a:spAutoFit/>
          </a:bodyPr>
          <a:lstStyle/>
          <a:p>
            <a:r>
              <a:rPr lang="en-US" dirty="0"/>
              <a:t>God Object anti-pattern in a nutshell [8]</a:t>
            </a:r>
          </a:p>
        </p:txBody>
      </p:sp>
    </p:spTree>
    <p:extLst>
      <p:ext uri="{BB962C8B-B14F-4D97-AF65-F5344CB8AC3E}">
        <p14:creationId xmlns:p14="http://schemas.microsoft.com/office/powerpoint/2010/main" val="342355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mputer screen with white and blue text&#10;&#10;AI-generated content may be incorrect.">
            <a:extLst>
              <a:ext uri="{FF2B5EF4-FFF2-40B4-BE49-F238E27FC236}">
                <a16:creationId xmlns:a16="http://schemas.microsoft.com/office/drawing/2014/main" id="{641FA2BE-DF19-7112-21F1-A7C5E57C74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25" y="790485"/>
            <a:ext cx="11156950" cy="3716658"/>
          </a:xfrm>
        </p:spPr>
      </p:pic>
      <p:sp>
        <p:nvSpPr>
          <p:cNvPr id="4" name="TextBox 3">
            <a:extLst>
              <a:ext uri="{FF2B5EF4-FFF2-40B4-BE49-F238E27FC236}">
                <a16:creationId xmlns:a16="http://schemas.microsoft.com/office/drawing/2014/main" id="{7676AD1C-B9BD-D9B8-2518-5839E7CA3514}"/>
              </a:ext>
            </a:extLst>
          </p:cNvPr>
          <p:cNvSpPr txBox="1"/>
          <p:nvPr/>
        </p:nvSpPr>
        <p:spPr>
          <a:xfrm>
            <a:off x="5039248" y="4654385"/>
            <a:ext cx="2113503" cy="369332"/>
          </a:xfrm>
          <a:prstGeom prst="rect">
            <a:avLst/>
          </a:prstGeom>
          <a:noFill/>
        </p:spPr>
        <p:txBody>
          <a:bodyPr wrap="square" rtlCol="0">
            <a:spAutoFit/>
          </a:bodyPr>
          <a:lstStyle/>
          <a:p>
            <a:r>
              <a:rPr lang="en-US" dirty="0"/>
              <a:t>[4] Source code</a:t>
            </a:r>
          </a:p>
        </p:txBody>
      </p:sp>
      <p:sp>
        <p:nvSpPr>
          <p:cNvPr id="7" name="TextBox 6">
            <a:extLst>
              <a:ext uri="{FF2B5EF4-FFF2-40B4-BE49-F238E27FC236}">
                <a16:creationId xmlns:a16="http://schemas.microsoft.com/office/drawing/2014/main" id="{D66A669B-C495-3C4E-4922-4C8896B286F1}"/>
              </a:ext>
            </a:extLst>
          </p:cNvPr>
          <p:cNvSpPr txBox="1"/>
          <p:nvPr/>
        </p:nvSpPr>
        <p:spPr>
          <a:xfrm>
            <a:off x="602901" y="5516545"/>
            <a:ext cx="11071574"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 A relevant example for the God Object anti-pattern would be ActivityManagerService.java, which is a core Android service file that contains almost 20,000 lines of java code. Super!</a:t>
            </a:r>
          </a:p>
        </p:txBody>
      </p:sp>
    </p:spTree>
    <p:extLst>
      <p:ext uri="{BB962C8B-B14F-4D97-AF65-F5344CB8AC3E}">
        <p14:creationId xmlns:p14="http://schemas.microsoft.com/office/powerpoint/2010/main" val="2927928477"/>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265</TotalTime>
  <Words>842</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Bierstadt</vt:lpstr>
      <vt:lpstr>source-serif-pro</vt:lpstr>
      <vt:lpstr>Wingdings</vt:lpstr>
      <vt:lpstr>GestaltVTI</vt:lpstr>
      <vt:lpstr>Anti-patterns</vt:lpstr>
      <vt:lpstr>How we have split the workload</vt:lpstr>
      <vt:lpstr>What are design anti-patterns?</vt:lpstr>
      <vt:lpstr>Magic Numbers anti-pattern</vt:lpstr>
      <vt:lpstr>PowerPoint Presentation</vt:lpstr>
      <vt:lpstr>PowerPoint Presentation</vt:lpstr>
      <vt:lpstr>God Object anti-pattern</vt:lpstr>
      <vt:lpstr>PowerPoint Presentation</vt:lpstr>
      <vt:lpstr>PowerPoint Presentation</vt:lpstr>
      <vt:lpstr>PowerPoint Presentation</vt:lpstr>
      <vt:lpstr>PowerPoint Presentation</vt:lpstr>
      <vt:lpstr>Over-Engineering Architecture anti-pattern</vt:lpstr>
      <vt:lpstr>PowerPoint Presentation</vt:lpstr>
      <vt:lpstr>Team Fortress 2 (open source) code [10] – A gold mine for over-engineering</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ADELA-MARIA COROIU</dc:creator>
  <cp:lastModifiedBy>ADELA-MARIA COROIU</cp:lastModifiedBy>
  <cp:revision>5</cp:revision>
  <dcterms:created xsi:type="dcterms:W3CDTF">2025-04-12T11:04:32Z</dcterms:created>
  <dcterms:modified xsi:type="dcterms:W3CDTF">2025-04-17T11:21:59Z</dcterms:modified>
</cp:coreProperties>
</file>